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91"/>
  </p:notesMasterIdLst>
  <p:handoutMasterIdLst>
    <p:handoutMasterId r:id="rId92"/>
  </p:handoutMasterIdLst>
  <p:sldIdLst>
    <p:sldId id="319" r:id="rId2"/>
    <p:sldId id="312" r:id="rId3"/>
    <p:sldId id="308" r:id="rId4"/>
    <p:sldId id="1444" r:id="rId5"/>
    <p:sldId id="1423" r:id="rId6"/>
    <p:sldId id="1445" r:id="rId7"/>
    <p:sldId id="1454" r:id="rId8"/>
    <p:sldId id="1446" r:id="rId9"/>
    <p:sldId id="1457" r:id="rId10"/>
    <p:sldId id="1450" r:id="rId11"/>
    <p:sldId id="1451" r:id="rId12"/>
    <p:sldId id="1455" r:id="rId13"/>
    <p:sldId id="1456" r:id="rId14"/>
    <p:sldId id="1452" r:id="rId15"/>
    <p:sldId id="1453" r:id="rId16"/>
    <p:sldId id="1447" r:id="rId17"/>
    <p:sldId id="1448" r:id="rId18"/>
    <p:sldId id="1458" r:id="rId19"/>
    <p:sldId id="1459" r:id="rId20"/>
    <p:sldId id="1460" r:id="rId21"/>
    <p:sldId id="1461" r:id="rId22"/>
    <p:sldId id="1467" r:id="rId23"/>
    <p:sldId id="1462" r:id="rId24"/>
    <p:sldId id="1466" r:id="rId25"/>
    <p:sldId id="1463" r:id="rId26"/>
    <p:sldId id="1449" r:id="rId27"/>
    <p:sldId id="1464" r:id="rId28"/>
    <p:sldId id="1465" r:id="rId29"/>
    <p:sldId id="1468" r:id="rId30"/>
    <p:sldId id="1478" r:id="rId31"/>
    <p:sldId id="1473" r:id="rId32"/>
    <p:sldId id="1474" r:id="rId33"/>
    <p:sldId id="1479" r:id="rId34"/>
    <p:sldId id="1469" r:id="rId35"/>
    <p:sldId id="1484" r:id="rId36"/>
    <p:sldId id="1480" r:id="rId37"/>
    <p:sldId id="1485" r:id="rId38"/>
    <p:sldId id="1486" r:id="rId39"/>
    <p:sldId id="1487" r:id="rId40"/>
    <p:sldId id="1421" r:id="rId41"/>
    <p:sldId id="1488" r:id="rId42"/>
    <p:sldId id="1489" r:id="rId43"/>
    <p:sldId id="1490" r:id="rId44"/>
    <p:sldId id="1491" r:id="rId45"/>
    <p:sldId id="1494" r:id="rId46"/>
    <p:sldId id="1492" r:id="rId47"/>
    <p:sldId id="1497" r:id="rId48"/>
    <p:sldId id="1498" r:id="rId49"/>
    <p:sldId id="1499" r:id="rId50"/>
    <p:sldId id="1500" r:id="rId51"/>
    <p:sldId id="1501" r:id="rId52"/>
    <p:sldId id="1495" r:id="rId53"/>
    <p:sldId id="1502" r:id="rId54"/>
    <p:sldId id="1496" r:id="rId55"/>
    <p:sldId id="1503" r:id="rId56"/>
    <p:sldId id="1504" r:id="rId57"/>
    <p:sldId id="1506" r:id="rId58"/>
    <p:sldId id="1505" r:id="rId59"/>
    <p:sldId id="1493" r:id="rId60"/>
    <p:sldId id="1507" r:id="rId61"/>
    <p:sldId id="1510" r:id="rId62"/>
    <p:sldId id="1508" r:id="rId63"/>
    <p:sldId id="1509" r:id="rId64"/>
    <p:sldId id="1511" r:id="rId65"/>
    <p:sldId id="1434" r:id="rId66"/>
    <p:sldId id="1430" r:id="rId67"/>
    <p:sldId id="1431" r:id="rId68"/>
    <p:sldId id="1513" r:id="rId69"/>
    <p:sldId id="1514" r:id="rId70"/>
    <p:sldId id="1518" r:id="rId71"/>
    <p:sldId id="1519" r:id="rId72"/>
    <p:sldId id="1515" r:id="rId73"/>
    <p:sldId id="1520" r:id="rId74"/>
    <p:sldId id="1521" r:id="rId75"/>
    <p:sldId id="1522" r:id="rId76"/>
    <p:sldId id="1523" r:id="rId77"/>
    <p:sldId id="1422" r:id="rId78"/>
    <p:sldId id="1524" r:id="rId79"/>
    <p:sldId id="1525" r:id="rId80"/>
    <p:sldId id="1526" r:id="rId81"/>
    <p:sldId id="1527" r:id="rId82"/>
    <p:sldId id="1528" r:id="rId83"/>
    <p:sldId id="1529" r:id="rId84"/>
    <p:sldId id="1530" r:id="rId85"/>
    <p:sldId id="1531" r:id="rId86"/>
    <p:sldId id="1532" r:id="rId87"/>
    <p:sldId id="1533" r:id="rId88"/>
    <p:sldId id="1534" r:id="rId89"/>
    <p:sldId id="1535" r:id="rId90"/>
  </p:sldIdLst>
  <p:sldSz cx="9144000" cy="6858000" type="screen4x3"/>
  <p:notesSz cx="6858000" cy="9144000"/>
  <p:custDataLst>
    <p:tags r:id="rId9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996"/>
    <a:srgbClr val="0293B8"/>
    <a:srgbClr val="90CFDF"/>
    <a:srgbClr val="319095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9414" autoAdjust="0"/>
  </p:normalViewPr>
  <p:slideViewPr>
    <p:cSldViewPr snapToGrid="0">
      <p:cViewPr varScale="1">
        <p:scale>
          <a:sx n="56" d="100"/>
          <a:sy n="56" d="100"/>
        </p:scale>
        <p:origin x="74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2021/1/22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0762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286562C-D112-475F-BF39-D7F8EC0D3A20}"/>
              </a:ext>
            </a:extLst>
          </p:cNvPr>
          <p:cNvGrpSpPr/>
          <p:nvPr userDrawn="1"/>
        </p:nvGrpSpPr>
        <p:grpSpPr>
          <a:xfrm>
            <a:off x="204987" y="129290"/>
            <a:ext cx="5470381" cy="843617"/>
            <a:chOff x="204987" y="129290"/>
            <a:chExt cx="5470381" cy="843617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BF335F7-E8D0-423F-8AC5-730B2C87BC20}"/>
                </a:ext>
              </a:extLst>
            </p:cNvPr>
            <p:cNvSpPr/>
            <p:nvPr userDrawn="1"/>
          </p:nvSpPr>
          <p:spPr>
            <a:xfrm>
              <a:off x="874054" y="238123"/>
              <a:ext cx="480131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71534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数学建模算法与应用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8FE3F14-0A83-413C-A989-7173E0487A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204987" y="129290"/>
              <a:ext cx="603140" cy="843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0073" y="81398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F5926E6-649A-4789-9EA0-B67DA7C423AA}"/>
              </a:ext>
            </a:extLst>
          </p:cNvPr>
          <p:cNvGrpSpPr/>
          <p:nvPr userDrawn="1"/>
        </p:nvGrpSpPr>
        <p:grpSpPr>
          <a:xfrm>
            <a:off x="3525822" y="139892"/>
            <a:ext cx="5454114" cy="843617"/>
            <a:chOff x="3525822" y="139892"/>
            <a:chExt cx="5454114" cy="843617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A5A5AB3-697C-4A5C-8CCF-BECDF715FCEA}"/>
                </a:ext>
              </a:extLst>
            </p:cNvPr>
            <p:cNvSpPr/>
            <p:nvPr userDrawn="1"/>
          </p:nvSpPr>
          <p:spPr>
            <a:xfrm>
              <a:off x="3525822" y="246928"/>
              <a:ext cx="480131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71534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数学建模算法与应用</a:t>
              </a: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68FE3F14-0A83-413C-A989-7173E0487A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376796" y="139892"/>
              <a:ext cx="603140" cy="843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5625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926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452301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765205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6734517" y="48998"/>
            <a:ext cx="240595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整数规划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15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18.docx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17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22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26.doc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Word_Document31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35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emf"/><Relationship Id="rId4" Type="http://schemas.openxmlformats.org/officeDocument/2006/relationships/package" Target="../embeddings/Microsoft_Word_Document38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0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emf"/><Relationship Id="rId4" Type="http://schemas.openxmlformats.org/officeDocument/2006/relationships/package" Target="../embeddings/Microsoft_Word_Document42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emf"/><Relationship Id="rId4" Type="http://schemas.openxmlformats.org/officeDocument/2006/relationships/package" Target="../embeddings/Microsoft_Word_Document44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46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jpg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51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5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55.docx"/><Relationship Id="rId5" Type="http://schemas.openxmlformats.org/officeDocument/2006/relationships/image" Target="../media/image64.emf"/><Relationship Id="rId4" Type="http://schemas.openxmlformats.org/officeDocument/2006/relationships/package" Target="../embeddings/Microsoft_Word_Document54.docx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3.docx"/><Relationship Id="rId3" Type="http://schemas.openxmlformats.org/officeDocument/2006/relationships/image" Target="../media/image9.emf"/><Relationship Id="rId7" Type="http://schemas.openxmlformats.org/officeDocument/2006/relationships/image" Target="../media/image11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2.docx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1.docx"/><Relationship Id="rId9" Type="http://schemas.openxmlformats.org/officeDocument/2006/relationships/image" Target="../media/image12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60.doc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5.doc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emf"/><Relationship Id="rId4" Type="http://schemas.openxmlformats.org/officeDocument/2006/relationships/package" Target="../embeddings/Microsoft_Word_Document68.doc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emf"/><Relationship Id="rId4" Type="http://schemas.openxmlformats.org/officeDocument/2006/relationships/package" Target="../embeddings/Microsoft_Word_Document70.doc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emf"/><Relationship Id="rId4" Type="http://schemas.openxmlformats.org/officeDocument/2006/relationships/package" Target="../embeddings/Microsoft_Word_Document72.doc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emf"/><Relationship Id="rId4" Type="http://schemas.openxmlformats.org/officeDocument/2006/relationships/package" Target="../embeddings/Microsoft_Word_Document78.docx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82.docx"/><Relationship Id="rId3" Type="http://schemas.openxmlformats.org/officeDocument/2006/relationships/image" Target="../media/image89.emf"/><Relationship Id="rId7" Type="http://schemas.openxmlformats.org/officeDocument/2006/relationships/image" Target="../media/image91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81.docx"/><Relationship Id="rId5" Type="http://schemas.openxmlformats.org/officeDocument/2006/relationships/image" Target="../media/image90.emf"/><Relationship Id="rId4" Type="http://schemas.openxmlformats.org/officeDocument/2006/relationships/package" Target="../embeddings/Microsoft_Word_Document80.docx"/><Relationship Id="rId9" Type="http://schemas.openxmlformats.org/officeDocument/2006/relationships/image" Target="../media/image92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3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emf"/><Relationship Id="rId4" Type="http://schemas.openxmlformats.org/officeDocument/2006/relationships/package" Target="../embeddings/Microsoft_Word_Document87.docx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emf"/><Relationship Id="rId4" Type="http://schemas.openxmlformats.org/officeDocument/2006/relationships/package" Target="../embeddings/Microsoft_Word_Document91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7" Type="http://schemas.openxmlformats.org/officeDocument/2006/relationships/image" Target="../media/image106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96.docx"/><Relationship Id="rId5" Type="http://schemas.openxmlformats.org/officeDocument/2006/relationships/image" Target="../media/image105.emf"/><Relationship Id="rId4" Type="http://schemas.openxmlformats.org/officeDocument/2006/relationships/package" Target="../embeddings/Microsoft_Word_Document95.docx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97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package" Target="../embeddings/Microsoft_Word_Document99.docx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package" Target="../embeddings/Microsoft_Word_Document100.doc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9.docx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package" Target="../embeddings/Microsoft_Word_Document101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package" Target="../embeddings/Microsoft_Word_Document102.docx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package" Target="../embeddings/Microsoft_Word_Document103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package" Target="../embeddings/Microsoft_Word_Document104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package" Target="../embeddings/Microsoft_Word_Document105.docx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package" Target="../embeddings/Microsoft_Word_Document106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package" Target="../embeddings/Microsoft_Word_Document107.docx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package" Target="../embeddings/Microsoft_Word_Document108.docx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package" Target="../embeddings/Microsoft_Word_Document109.docx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1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950917" y="1505712"/>
            <a:ext cx="191587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en-US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790616" y="2429026"/>
            <a:ext cx="2236475" cy="906322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整数规划</a:t>
            </a: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789330"/>
              </p:ext>
            </p:extLst>
          </p:nvPr>
        </p:nvGraphicFramePr>
        <p:xfrm>
          <a:off x="627856" y="740569"/>
          <a:ext cx="7888287" cy="537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856" y="740569"/>
                        <a:ext cx="7888287" cy="537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901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336192"/>
              </p:ext>
            </p:extLst>
          </p:nvPr>
        </p:nvGraphicFramePr>
        <p:xfrm>
          <a:off x="627856" y="740569"/>
          <a:ext cx="7888287" cy="537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856" y="740569"/>
                        <a:ext cx="7888287" cy="537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680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894763"/>
              </p:ext>
            </p:extLst>
          </p:nvPr>
        </p:nvGraphicFramePr>
        <p:xfrm>
          <a:off x="523875" y="806450"/>
          <a:ext cx="7745413" cy="289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043000" progId="Word.Document.12">
                  <p:embed/>
                </p:oleObj>
              </mc:Choice>
              <mc:Fallback>
                <p:oleObj name="Document" r:id="rId2" imgW="8137732" imgH="304300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6450"/>
                        <a:ext cx="7745413" cy="2890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808464"/>
              </p:ext>
            </p:extLst>
          </p:nvPr>
        </p:nvGraphicFramePr>
        <p:xfrm>
          <a:off x="523875" y="3697288"/>
          <a:ext cx="7894637" cy="282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75" y="3697288"/>
                        <a:ext cx="7894637" cy="282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089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827656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916965"/>
              </p:ext>
            </p:extLst>
          </p:nvPr>
        </p:nvGraphicFramePr>
        <p:xfrm>
          <a:off x="538163" y="3107566"/>
          <a:ext cx="7894637" cy="282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163" y="3107566"/>
                        <a:ext cx="7894637" cy="282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99D6137-2FC5-4692-82DC-02BC01FB39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671892"/>
              </p:ext>
            </p:extLst>
          </p:nvPr>
        </p:nvGraphicFramePr>
        <p:xfrm>
          <a:off x="536576" y="4850227"/>
          <a:ext cx="7894637" cy="282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37732" imgH="2920963" progId="Word.Document.12">
                  <p:embed/>
                </p:oleObj>
              </mc:Choice>
              <mc:Fallback>
                <p:oleObj name="Document" r:id="rId6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6576" y="4850227"/>
                        <a:ext cx="7894637" cy="282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325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782766"/>
              </p:ext>
            </p:extLst>
          </p:nvPr>
        </p:nvGraphicFramePr>
        <p:xfrm>
          <a:off x="631825" y="739775"/>
          <a:ext cx="7772400" cy="529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825" y="739775"/>
                        <a:ext cx="7772400" cy="5297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946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222113"/>
              </p:ext>
            </p:extLst>
          </p:nvPr>
        </p:nvGraphicFramePr>
        <p:xfrm>
          <a:off x="631825" y="739775"/>
          <a:ext cx="7772400" cy="529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825" y="739775"/>
                        <a:ext cx="7772400" cy="5297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529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6653467"/>
              </p:ext>
            </p:extLst>
          </p:nvPr>
        </p:nvGraphicFramePr>
        <p:xfrm>
          <a:off x="646113" y="523875"/>
          <a:ext cx="7893050" cy="290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98721" progId="Word.Document.12">
                  <p:embed/>
                </p:oleObj>
              </mc:Choice>
              <mc:Fallback>
                <p:oleObj name="Document" r:id="rId2" imgW="8137732" imgH="299872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6113" y="523875"/>
                        <a:ext cx="7893050" cy="290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306567"/>
              </p:ext>
            </p:extLst>
          </p:nvPr>
        </p:nvGraphicFramePr>
        <p:xfrm>
          <a:off x="765382" y="3540677"/>
          <a:ext cx="789305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304713" progId="Word.Document.12">
                  <p:embed/>
                </p:oleObj>
              </mc:Choice>
              <mc:Fallback>
                <p:oleObj name="Document" r:id="rId4" imgW="8137732" imgH="330471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5382" y="3540677"/>
                        <a:ext cx="7893050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257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8652043"/>
              </p:ext>
            </p:extLst>
          </p:nvPr>
        </p:nvGraphicFramePr>
        <p:xfrm>
          <a:off x="538163" y="806450"/>
          <a:ext cx="789305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907698" progId="Word.Document.12">
                  <p:embed/>
                </p:oleObj>
              </mc:Choice>
              <mc:Fallback>
                <p:oleObj name="Document" r:id="rId2" imgW="8137732" imgH="390769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39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170998"/>
              </p:ext>
            </p:extLst>
          </p:nvPr>
        </p:nvGraphicFramePr>
        <p:xfrm>
          <a:off x="631825" y="739775"/>
          <a:ext cx="7772400" cy="529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825" y="739775"/>
                        <a:ext cx="7772400" cy="5297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141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429330"/>
              </p:ext>
            </p:extLst>
          </p:nvPr>
        </p:nvGraphicFramePr>
        <p:xfrm>
          <a:off x="531812" y="1021833"/>
          <a:ext cx="7961313" cy="528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62740" imgH="5559334" progId="Word.Document.12">
                  <p:embed/>
                </p:oleObj>
              </mc:Choice>
              <mc:Fallback>
                <p:oleObj name="Document" r:id="rId2" imgW="8362740" imgH="555933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2" y="1021833"/>
                        <a:ext cx="7961313" cy="5284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4583DD4-B01F-4989-A1D6-A358CB2C29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6247656"/>
              </p:ext>
            </p:extLst>
          </p:nvPr>
        </p:nvGraphicFramePr>
        <p:xfrm>
          <a:off x="650875" y="3823253"/>
          <a:ext cx="7894637" cy="282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0875" y="3823253"/>
                        <a:ext cx="7894637" cy="282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132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736988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80758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736988"/>
            <a:ext cx="7054567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整数规划问题</a:t>
            </a: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4012332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408293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4012332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整数规划模型求解</a:t>
            </a: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A232290B-01BF-43F0-AEAF-535A13BF8C52}"/>
              </a:ext>
            </a:extLst>
          </p:cNvPr>
          <p:cNvSpPr txBox="1"/>
          <p:nvPr/>
        </p:nvSpPr>
        <p:spPr bwMode="auto">
          <a:xfrm>
            <a:off x="3612153" y="5321174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3C3A98A-C750-4506-9972-4E53B70992DC}"/>
              </a:ext>
            </a:extLst>
          </p:cNvPr>
          <p:cNvCxnSpPr/>
          <p:nvPr/>
        </p:nvCxnSpPr>
        <p:spPr>
          <a:xfrm>
            <a:off x="4491125" y="539177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9E68A565-2E03-4A0E-8B23-408ECFBFD3BA}"/>
              </a:ext>
            </a:extLst>
          </p:cNvPr>
          <p:cNvSpPr txBox="1"/>
          <p:nvPr/>
        </p:nvSpPr>
        <p:spPr bwMode="auto">
          <a:xfrm>
            <a:off x="4582393" y="5321174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比赛项目排序问题</a:t>
            </a: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881189"/>
              </p:ext>
            </p:extLst>
          </p:nvPr>
        </p:nvGraphicFramePr>
        <p:xfrm>
          <a:off x="631825" y="739775"/>
          <a:ext cx="7772400" cy="529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825" y="739775"/>
                        <a:ext cx="7772400" cy="5297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25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654326"/>
              </p:ext>
            </p:extLst>
          </p:nvPr>
        </p:nvGraphicFramePr>
        <p:xfrm>
          <a:off x="0" y="725488"/>
          <a:ext cx="8888963" cy="780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88963" imgH="7800487" progId="Word.Document.12">
                  <p:embed/>
                </p:oleObj>
              </mc:Choice>
              <mc:Fallback>
                <p:oleObj name="Document" r:id="rId2" imgW="8888963" imgH="78004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725488"/>
                        <a:ext cx="8888963" cy="7800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742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8044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958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70488"/>
              </p:ext>
            </p:extLst>
          </p:nvPr>
        </p:nvGraphicFramePr>
        <p:xfrm>
          <a:off x="369887" y="914332"/>
          <a:ext cx="8404225" cy="528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22394" imgH="5567090" progId="Word.Document.12">
                  <p:embed/>
                </p:oleObj>
              </mc:Choice>
              <mc:Fallback>
                <p:oleObj name="Document" r:id="rId2" imgW="8822394" imgH="556709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9887" y="914332"/>
                        <a:ext cx="8404225" cy="5284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E1D6D75-C255-4F74-B301-B519B6BBBC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110684"/>
              </p:ext>
            </p:extLst>
          </p:nvPr>
        </p:nvGraphicFramePr>
        <p:xfrm>
          <a:off x="624680" y="4188687"/>
          <a:ext cx="7894637" cy="350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619345" progId="Word.Document.12">
                  <p:embed/>
                </p:oleObj>
              </mc:Choice>
              <mc:Fallback>
                <p:oleObj name="Document" r:id="rId4" imgW="8137732" imgH="361934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4680" y="4188687"/>
                        <a:ext cx="7894637" cy="3509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579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203589"/>
              </p:ext>
            </p:extLst>
          </p:nvPr>
        </p:nvGraphicFramePr>
        <p:xfrm>
          <a:off x="550863" y="619125"/>
          <a:ext cx="7894637" cy="282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0863" y="619125"/>
                        <a:ext cx="7894637" cy="282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190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257041"/>
              </p:ext>
            </p:extLst>
          </p:nvPr>
        </p:nvGraphicFramePr>
        <p:xfrm>
          <a:off x="584993" y="780256"/>
          <a:ext cx="7974013" cy="529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48700" imgH="5558974" progId="Word.Document.12">
                  <p:embed/>
                </p:oleObj>
              </mc:Choice>
              <mc:Fallback>
                <p:oleObj name="Document" r:id="rId2" imgW="8348700" imgH="55589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4993" y="780256"/>
                        <a:ext cx="7974013" cy="5297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756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263195"/>
              </p:ext>
            </p:extLst>
          </p:nvPr>
        </p:nvGraphicFramePr>
        <p:xfrm>
          <a:off x="725955" y="807664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5955" y="807664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881215"/>
              </p:ext>
            </p:extLst>
          </p:nvPr>
        </p:nvGraphicFramePr>
        <p:xfrm>
          <a:off x="724367" y="1522067"/>
          <a:ext cx="7894638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304713" progId="Word.Document.12">
                  <p:embed/>
                </p:oleObj>
              </mc:Choice>
              <mc:Fallback>
                <p:oleObj name="Document" r:id="rId4" imgW="8137732" imgH="330471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4367" y="1522067"/>
                        <a:ext cx="7894638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601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271626"/>
              </p:ext>
            </p:extLst>
          </p:nvPr>
        </p:nvGraphicFramePr>
        <p:xfrm>
          <a:off x="631825" y="739775"/>
          <a:ext cx="7772400" cy="529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825" y="739775"/>
                        <a:ext cx="7772400" cy="5297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873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840307"/>
              </p:ext>
            </p:extLst>
          </p:nvPr>
        </p:nvGraphicFramePr>
        <p:xfrm>
          <a:off x="631825" y="739775"/>
          <a:ext cx="7772400" cy="529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825" y="739775"/>
                        <a:ext cx="7772400" cy="5297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F8CB2E9-E2E4-404B-8826-74DC205A96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966627"/>
              </p:ext>
            </p:extLst>
          </p:nvPr>
        </p:nvGraphicFramePr>
        <p:xfrm>
          <a:off x="631825" y="4387436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825" y="4387436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266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258702"/>
              </p:ext>
            </p:extLst>
          </p:nvPr>
        </p:nvGraphicFramePr>
        <p:xfrm>
          <a:off x="631825" y="739775"/>
          <a:ext cx="7772400" cy="529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825" y="739775"/>
                        <a:ext cx="7772400" cy="5297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281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整数规划问题</a:t>
            </a: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447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rgbClr val="319095"/>
                </a:solidFill>
              </a:rPr>
              <a:t>2.1.2  </a:t>
            </a:r>
            <a:r>
              <a:rPr lang="zh-CN" altLang="zh-CN" sz="4200" b="1" dirty="0">
                <a:solidFill>
                  <a:srgbClr val="319095"/>
                </a:solidFill>
              </a:rPr>
              <a:t>非线性约束条件的线性化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397924"/>
              </p:ext>
            </p:extLst>
          </p:nvPr>
        </p:nvGraphicFramePr>
        <p:xfrm>
          <a:off x="384870" y="2388152"/>
          <a:ext cx="8283575" cy="356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5987" imgH="3684503" progId="Word.Document.12">
                  <p:embed/>
                </p:oleObj>
              </mc:Choice>
              <mc:Fallback>
                <p:oleObj name="Document" r:id="rId3" imgW="8545987" imgH="368450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70" y="2388152"/>
                        <a:ext cx="8283575" cy="356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zh-CN" altLang="zh-CN" sz="3600" b="1" dirty="0">
                <a:solidFill>
                  <a:srgbClr val="0293B8"/>
                </a:solidFill>
              </a:rPr>
              <a:t>相互排斥的约束条件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55163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4494931"/>
              </p:ext>
            </p:extLst>
          </p:nvPr>
        </p:nvGraphicFramePr>
        <p:xfrm>
          <a:off x="536576" y="2984500"/>
          <a:ext cx="7894637" cy="306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169717" progId="Word.Document.12">
                  <p:embed/>
                </p:oleObj>
              </mc:Choice>
              <mc:Fallback>
                <p:oleObj name="Document" r:id="rId4" imgW="8137732" imgH="316971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576" y="2984500"/>
                        <a:ext cx="7894637" cy="306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582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851263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805139"/>
              </p:ext>
            </p:extLst>
          </p:nvPr>
        </p:nvGraphicFramePr>
        <p:xfrm>
          <a:off x="550863" y="3240088"/>
          <a:ext cx="7894637" cy="282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0863" y="3240088"/>
                        <a:ext cx="7894637" cy="282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151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599313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760969"/>
              </p:ext>
            </p:extLst>
          </p:nvPr>
        </p:nvGraphicFramePr>
        <p:xfrm>
          <a:off x="624681" y="2218531"/>
          <a:ext cx="7894637" cy="282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71722" progId="Word.Document.12">
                  <p:embed/>
                </p:oleObj>
              </mc:Choice>
              <mc:Fallback>
                <p:oleObj name="Document" r:id="rId4" imgW="8137732" imgH="297172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4681" y="2218531"/>
                        <a:ext cx="7894637" cy="282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88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202808"/>
              </p:ext>
            </p:extLst>
          </p:nvPr>
        </p:nvGraphicFramePr>
        <p:xfrm>
          <a:off x="627063" y="731838"/>
          <a:ext cx="7550150" cy="514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1838"/>
                        <a:ext cx="7550150" cy="514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681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5024643"/>
              </p:ext>
            </p:extLst>
          </p:nvPr>
        </p:nvGraphicFramePr>
        <p:xfrm>
          <a:off x="509588" y="1619250"/>
          <a:ext cx="8112125" cy="367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700343" progId="Word.Document.12">
                  <p:embed/>
                </p:oleObj>
              </mc:Choice>
              <mc:Fallback>
                <p:oleObj name="Document" r:id="rId2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9588" y="1619250"/>
                        <a:ext cx="8112125" cy="3671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75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2.</a:t>
            </a:r>
            <a:r>
              <a:rPr lang="zh-CN" altLang="zh-CN" sz="3600" b="1" dirty="0">
                <a:solidFill>
                  <a:srgbClr val="0293B8"/>
                </a:solidFill>
              </a:rPr>
              <a:t>固定费用的问题（</a:t>
            </a:r>
            <a:r>
              <a:rPr lang="en-US" altLang="zh-CN" sz="3600" b="1" dirty="0">
                <a:solidFill>
                  <a:srgbClr val="0293B8"/>
                </a:solidFill>
              </a:rPr>
              <a:t>Fixed Cost Problem</a:t>
            </a:r>
            <a:r>
              <a:rPr lang="zh-CN" altLang="zh-CN" sz="3600" b="1" dirty="0">
                <a:solidFill>
                  <a:srgbClr val="0293B8"/>
                </a:solidFill>
              </a:rPr>
              <a:t>）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51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741518"/>
              </p:ext>
            </p:extLst>
          </p:nvPr>
        </p:nvGraphicFramePr>
        <p:xfrm>
          <a:off x="534988" y="809625"/>
          <a:ext cx="7812087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229835" progId="Word.Document.12">
                  <p:embed/>
                </p:oleObj>
              </mc:Choice>
              <mc:Fallback>
                <p:oleObj name="Document" r:id="rId2" imgW="8137732" imgH="322983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309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868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4779485"/>
              </p:ext>
            </p:extLst>
          </p:nvPr>
        </p:nvGraphicFramePr>
        <p:xfrm>
          <a:off x="627063" y="744538"/>
          <a:ext cx="7837487" cy="532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44538"/>
                        <a:ext cx="7837487" cy="532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942A32-E2B4-4009-BA47-8138FF33EA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468536"/>
              </p:ext>
            </p:extLst>
          </p:nvPr>
        </p:nvGraphicFramePr>
        <p:xfrm>
          <a:off x="914400" y="4295775"/>
          <a:ext cx="7720013" cy="276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4295775"/>
                        <a:ext cx="7720013" cy="2763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3FFDC3CD-5542-45FF-BADF-B5388D5060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7722"/>
            <a:ext cx="2438400" cy="177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4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821755"/>
              </p:ext>
            </p:extLst>
          </p:nvPr>
        </p:nvGraphicFramePr>
        <p:xfrm>
          <a:off x="1023938" y="805656"/>
          <a:ext cx="7704137" cy="524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3938" y="805656"/>
                        <a:ext cx="7704137" cy="5246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219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024838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29A3284-E065-41A4-9030-256A069F87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834057"/>
              </p:ext>
            </p:extLst>
          </p:nvPr>
        </p:nvGraphicFramePr>
        <p:xfrm>
          <a:off x="622300" y="2095545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67613" imgH="5565454" progId="Word.Document.12">
                  <p:embed/>
                </p:oleObj>
              </mc:Choice>
              <mc:Fallback>
                <p:oleObj name="Document" r:id="rId4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300" y="2095545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8236791-3F9F-4F3A-9365-6253AF76D8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851104"/>
              </p:ext>
            </p:extLst>
          </p:nvPr>
        </p:nvGraphicFramePr>
        <p:xfrm>
          <a:off x="715962" y="5095648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67613" imgH="5565454" progId="Word.Document.12">
                  <p:embed/>
                </p:oleObj>
              </mc:Choice>
              <mc:Fallback>
                <p:oleObj name="Document" r:id="rId6" imgW="8167613" imgH="556545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429A3284-E065-41A4-9030-256A069F8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5962" y="5095648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684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5708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rgbClr val="319095"/>
                </a:solidFill>
              </a:rPr>
              <a:t>2.1.1  </a:t>
            </a:r>
            <a:r>
              <a:rPr lang="zh-CN" altLang="zh-CN" sz="4200" b="1" dirty="0">
                <a:solidFill>
                  <a:srgbClr val="319095"/>
                </a:solidFill>
              </a:rPr>
              <a:t>整数线性规划模型及问题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99247"/>
              </p:ext>
            </p:extLst>
          </p:nvPr>
        </p:nvGraphicFramePr>
        <p:xfrm>
          <a:off x="490538" y="1501775"/>
          <a:ext cx="8189912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511240" progId="Word.Document.12">
                  <p:embed/>
                </p:oleObj>
              </mc:Choice>
              <mc:Fallback>
                <p:oleObj name="Document" r:id="rId2" imgW="8167613" imgH="15112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151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763658"/>
              </p:ext>
            </p:extLst>
          </p:nvPr>
        </p:nvGraphicFramePr>
        <p:xfrm>
          <a:off x="477838" y="2647950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67613" imgH="3700343" progId="Word.Document.12">
                  <p:embed/>
                </p:oleObj>
              </mc:Choice>
              <mc:Fallback>
                <p:oleObj name="Document" r:id="rId4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838" y="2647950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D1522F5-C2DE-4914-8F48-F520427E59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255536"/>
              </p:ext>
            </p:extLst>
          </p:nvPr>
        </p:nvGraphicFramePr>
        <p:xfrm>
          <a:off x="492125" y="3794125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67613" imgH="3700343" progId="Word.Document.12">
                  <p:embed/>
                </p:oleObj>
              </mc:Choice>
              <mc:Fallback>
                <p:oleObj name="Document" r:id="rId6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2125" y="3794125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1064A63E-012D-4DF9-AD05-5513BBC165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299418"/>
              </p:ext>
            </p:extLst>
          </p:nvPr>
        </p:nvGraphicFramePr>
        <p:xfrm>
          <a:off x="490538" y="5070475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8167613" imgH="3700343" progId="Word.Document.12">
                  <p:embed/>
                </p:oleObj>
              </mc:Choice>
              <mc:Fallback>
                <p:oleObj name="Document" r:id="rId8" imgW="8167613" imgH="3700343" progId="Word.Document.12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D1522F5-C2DE-4914-8F48-F520427E59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0538" y="5070475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146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832556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整数规划</a:t>
            </a:r>
            <a:endParaRPr lang="en-US" altLang="zh-CN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模型求解</a:t>
            </a: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28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5181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rgbClr val="319095"/>
                </a:solidFill>
              </a:rPr>
              <a:t>2.2.1  </a:t>
            </a:r>
            <a:r>
              <a:rPr lang="zh-CN" altLang="zh-CN" sz="4200" b="1" dirty="0">
                <a:solidFill>
                  <a:srgbClr val="319095"/>
                </a:solidFill>
              </a:rPr>
              <a:t>整数线性规划模型求解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629297"/>
              </p:ext>
            </p:extLst>
          </p:nvPr>
        </p:nvGraphicFramePr>
        <p:xfrm>
          <a:off x="490538" y="1497013"/>
          <a:ext cx="8083550" cy="398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4025055" progId="Word.Document.12">
                  <p:embed/>
                </p:oleObj>
              </mc:Choice>
              <mc:Fallback>
                <p:oleObj name="Document" r:id="rId2" imgW="8167613" imgH="40250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497013"/>
                        <a:ext cx="8083550" cy="3989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991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125355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963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03792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873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897708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3F43BDE-40BF-45A8-91EE-6390F65F4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257481"/>
              </p:ext>
            </p:extLst>
          </p:nvPr>
        </p:nvGraphicFramePr>
        <p:xfrm>
          <a:off x="742950" y="2907166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2950" y="2907166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498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752353"/>
              </p:ext>
            </p:extLst>
          </p:nvPr>
        </p:nvGraphicFramePr>
        <p:xfrm>
          <a:off x="530225" y="808038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961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54709"/>
              </p:ext>
            </p:extLst>
          </p:nvPr>
        </p:nvGraphicFramePr>
        <p:xfrm>
          <a:off x="622300" y="741363"/>
          <a:ext cx="7805738" cy="551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772089" progId="Word.Document.12">
                  <p:embed/>
                </p:oleObj>
              </mc:Choice>
              <mc:Fallback>
                <p:oleObj name="Document" r:id="rId2" imgW="8167613" imgH="5772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51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924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372159"/>
              </p:ext>
            </p:extLst>
          </p:nvPr>
        </p:nvGraphicFramePr>
        <p:xfrm>
          <a:off x="530225" y="808038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76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664413" y="797510"/>
            <a:ext cx="781517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/>
              <a:t>计算的</a:t>
            </a:r>
            <a:r>
              <a:rPr lang="en-US" altLang="zh-CN" sz="2800" b="1" dirty="0" err="1"/>
              <a:t>Matlab</a:t>
            </a:r>
            <a:r>
              <a:rPr lang="zh-CN" altLang="zh-CN" sz="2800" b="1" dirty="0"/>
              <a:t>程序如下：</a:t>
            </a:r>
            <a:endParaRPr lang="zh-CN" altLang="zh-CN" sz="2800" dirty="0"/>
          </a:p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clear, prob = </a:t>
            </a:r>
            <a:r>
              <a:rPr lang="en-US" altLang="zh-CN" sz="2800" b="1" dirty="0" err="1"/>
              <a:t>optimproblem</a:t>
            </a:r>
            <a:r>
              <a:rPr lang="en-US" altLang="zh-CN" sz="2800" b="1" dirty="0"/>
              <a:t>;</a:t>
            </a:r>
            <a:endParaRPr lang="zh-CN" altLang="zh-CN" sz="2800" dirty="0"/>
          </a:p>
          <a:p>
            <a:r>
              <a:rPr lang="en-US" altLang="zh-CN" sz="2800" b="1" dirty="0"/>
              <a:t>x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('x',6,'Type','integer','LowerBound',0);</a:t>
            </a:r>
            <a:endParaRPr lang="zh-CN" altLang="zh-CN" sz="2800" dirty="0"/>
          </a:p>
          <a:p>
            <a:r>
              <a:rPr lang="en-US" altLang="zh-CN" sz="2800" b="1" dirty="0" err="1"/>
              <a:t>prob.Objective</a:t>
            </a:r>
            <a:r>
              <a:rPr lang="en-US" altLang="zh-CN" sz="2800" b="1" dirty="0"/>
              <a:t> = sum(x);</a:t>
            </a:r>
            <a:endParaRPr lang="zh-CN" altLang="zh-CN" sz="2800" dirty="0"/>
          </a:p>
          <a:p>
            <a:r>
              <a:rPr lang="en-US" altLang="zh-CN" sz="2800" b="1" dirty="0"/>
              <a:t>con = </a:t>
            </a:r>
            <a:r>
              <a:rPr lang="en-US" altLang="zh-CN" sz="2800" b="1" dirty="0" err="1"/>
              <a:t>optimconstr</a:t>
            </a:r>
            <a:r>
              <a:rPr lang="en-US" altLang="zh-CN" sz="2800" b="1" dirty="0"/>
              <a:t>(6);</a:t>
            </a:r>
            <a:endParaRPr lang="zh-CN" altLang="zh-CN" sz="2800" dirty="0"/>
          </a:p>
          <a:p>
            <a:r>
              <a:rPr lang="en-US" altLang="zh-CN" sz="2800" b="1" dirty="0"/>
              <a:t>a = [35,40,50,45,55,30];</a:t>
            </a:r>
            <a:endParaRPr lang="zh-CN" altLang="zh-CN" sz="2800" dirty="0"/>
          </a:p>
          <a:p>
            <a:r>
              <a:rPr lang="en-US" altLang="zh-CN" sz="2800" b="1" dirty="0"/>
              <a:t>con(1) = x(1)+x(6)&gt;=35;</a:t>
            </a:r>
            <a:endParaRPr lang="zh-CN" altLang="zh-CN" sz="2800" dirty="0"/>
          </a:p>
          <a:p>
            <a:r>
              <a:rPr lang="en-US" altLang="zh-CN" sz="2800" b="1" dirty="0"/>
              <a:t>for </a:t>
            </a:r>
            <a:r>
              <a:rPr lang="en-US" altLang="zh-CN" sz="2800" b="1" dirty="0" err="1"/>
              <a:t>i</a:t>
            </a:r>
            <a:r>
              <a:rPr lang="en-US" altLang="zh-CN" sz="2800" b="1" dirty="0"/>
              <a:t> =1 :5</a:t>
            </a:r>
            <a:endParaRPr lang="zh-CN" altLang="zh-CN" sz="2800" dirty="0"/>
          </a:p>
          <a:p>
            <a:r>
              <a:rPr lang="en-US" altLang="zh-CN" sz="2800" b="1" dirty="0"/>
              <a:t>    con(i+1) = x(</a:t>
            </a:r>
            <a:r>
              <a:rPr lang="en-US" altLang="zh-CN" sz="2800" b="1" dirty="0" err="1"/>
              <a:t>i</a:t>
            </a:r>
            <a:r>
              <a:rPr lang="en-US" altLang="zh-CN" sz="2800" b="1" dirty="0"/>
              <a:t>)+x(i+1)&gt;=a(i+1);</a:t>
            </a:r>
            <a:endParaRPr lang="zh-CN" altLang="zh-CN" sz="2800" dirty="0"/>
          </a:p>
          <a:p>
            <a:r>
              <a:rPr lang="en-US" altLang="zh-CN" sz="2800" b="1" dirty="0"/>
              <a:t>end</a:t>
            </a:r>
            <a:endParaRPr lang="zh-CN" altLang="zh-CN" sz="2800" dirty="0"/>
          </a:p>
          <a:p>
            <a:r>
              <a:rPr lang="en-US" altLang="zh-CN" sz="2800" b="1" dirty="0" err="1"/>
              <a:t>prob.Constraints.con</a:t>
            </a:r>
            <a:r>
              <a:rPr lang="en-US" altLang="zh-CN" sz="2800" b="1" dirty="0"/>
              <a:t> = con;</a:t>
            </a:r>
            <a:endParaRPr lang="zh-CN" altLang="zh-CN" sz="2800" dirty="0"/>
          </a:p>
          <a:p>
            <a:r>
              <a:rPr lang="en-US" altLang="zh-CN" sz="2800" b="1" dirty="0"/>
              <a:t>[sol, </a:t>
            </a:r>
            <a:r>
              <a:rPr lang="en-US" altLang="zh-CN" sz="2800" b="1" dirty="0" err="1"/>
              <a:t>fval</a:t>
            </a:r>
            <a:r>
              <a:rPr lang="en-US" altLang="zh-CN" sz="2800" b="1" dirty="0"/>
              <a:t>, flag] = solve(prob), </a:t>
            </a:r>
            <a:r>
              <a:rPr lang="en-US" altLang="zh-CN" sz="2800" b="1" dirty="0" err="1"/>
              <a:t>sol.x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26930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350420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357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213457"/>
              </p:ext>
            </p:extLst>
          </p:nvPr>
        </p:nvGraphicFramePr>
        <p:xfrm>
          <a:off x="531813" y="804863"/>
          <a:ext cx="8066087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21339" imgH="2906564" progId="Word.Document.12">
                  <p:embed/>
                </p:oleObj>
              </mc:Choice>
              <mc:Fallback>
                <p:oleObj name="Document" r:id="rId2" imgW="8321339" imgH="29065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066087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896026"/>
              </p:ext>
            </p:extLst>
          </p:nvPr>
        </p:nvGraphicFramePr>
        <p:xfrm>
          <a:off x="644525" y="2098675"/>
          <a:ext cx="7359650" cy="410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4551721" progId="Word.Document.12">
                  <p:embed/>
                </p:oleObj>
              </mc:Choice>
              <mc:Fallback>
                <p:oleObj name="Document" r:id="rId4" imgW="8137732" imgH="455172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4525" y="2098675"/>
                        <a:ext cx="7359650" cy="4106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878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179838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34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397269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421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588749"/>
              </p:ext>
            </p:extLst>
          </p:nvPr>
        </p:nvGraphicFramePr>
        <p:xfrm>
          <a:off x="530225" y="808038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711175"/>
              </p:ext>
            </p:extLst>
          </p:nvPr>
        </p:nvGraphicFramePr>
        <p:xfrm>
          <a:off x="682625" y="2724287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2625" y="2724287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288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334114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B0E3CE21-CE1D-476F-A71C-4DADD61CE5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551548"/>
              </p:ext>
            </p:extLst>
          </p:nvPr>
        </p:nvGraphicFramePr>
        <p:xfrm>
          <a:off x="715962" y="3333750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5962" y="3333750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998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40739"/>
              </p:ext>
            </p:extLst>
          </p:nvPr>
        </p:nvGraphicFramePr>
        <p:xfrm>
          <a:off x="530225" y="808038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12737"/>
              </p:ext>
            </p:extLst>
          </p:nvPr>
        </p:nvGraphicFramePr>
        <p:xfrm>
          <a:off x="557213" y="3233738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7213" y="3233738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221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522942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1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775578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105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383562" y="1017835"/>
            <a:ext cx="83768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/>
              <a:t>计算的</a:t>
            </a:r>
            <a:r>
              <a:rPr lang="en-US" altLang="zh-CN" sz="2800" b="1" dirty="0" err="1"/>
              <a:t>Matlab</a:t>
            </a:r>
            <a:r>
              <a:rPr lang="zh-CN" altLang="zh-CN" sz="2800" b="1" dirty="0"/>
              <a:t>程序如下：</a:t>
            </a:r>
            <a:endParaRPr lang="zh-CN" altLang="zh-CN" sz="2800" dirty="0"/>
          </a:p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clear, c = load('data2_6.txt');</a:t>
            </a:r>
            <a:endParaRPr lang="zh-CN" altLang="zh-CN" sz="2800" dirty="0"/>
          </a:p>
          <a:p>
            <a:r>
              <a:rPr lang="en-US" altLang="zh-CN" sz="2800" b="1" dirty="0"/>
              <a:t>prob = </a:t>
            </a:r>
            <a:r>
              <a:rPr lang="en-US" altLang="zh-CN" sz="2800" b="1" dirty="0" err="1"/>
              <a:t>optimproblem</a:t>
            </a:r>
            <a:r>
              <a:rPr lang="en-US" altLang="zh-CN" sz="2800" b="1" dirty="0"/>
              <a:t>;</a:t>
            </a:r>
            <a:endParaRPr lang="zh-CN" altLang="zh-CN" sz="2800" dirty="0"/>
          </a:p>
          <a:p>
            <a:r>
              <a:rPr lang="en-US" altLang="zh-CN" sz="2800" b="1" dirty="0"/>
              <a:t>x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('x',4,5,'Type','integer','LowerBound',0,'UpperBound',1);</a:t>
            </a:r>
            <a:endParaRPr lang="zh-CN" altLang="zh-CN" sz="2800" dirty="0"/>
          </a:p>
          <a:p>
            <a:r>
              <a:rPr lang="en-US" altLang="zh-CN" sz="2800" b="1" dirty="0" err="1"/>
              <a:t>prob.Objective</a:t>
            </a:r>
            <a:r>
              <a:rPr lang="en-US" altLang="zh-CN" sz="2800" b="1" dirty="0"/>
              <a:t> = sum(sum(c.*x));</a:t>
            </a:r>
            <a:endParaRPr lang="zh-CN" altLang="zh-CN" sz="2800" dirty="0"/>
          </a:p>
          <a:p>
            <a:r>
              <a:rPr lang="en-US" altLang="zh-CN" sz="2800" b="1" dirty="0"/>
              <a:t>prob.Constraints.con1 = sum(x,1)==1;</a:t>
            </a:r>
            <a:endParaRPr lang="zh-CN" altLang="zh-CN" sz="2800" dirty="0"/>
          </a:p>
          <a:p>
            <a:r>
              <a:rPr lang="en-US" altLang="zh-CN" sz="2800" b="1" dirty="0"/>
              <a:t>prob.Constraints.con2 = sum(x,2)&lt;=2;</a:t>
            </a:r>
            <a:endParaRPr lang="zh-CN" altLang="zh-CN" sz="2800" dirty="0"/>
          </a:p>
          <a:p>
            <a:r>
              <a:rPr lang="en-US" altLang="zh-CN" sz="2800" b="1" dirty="0"/>
              <a:t>[sol, </a:t>
            </a:r>
            <a:r>
              <a:rPr lang="en-US" altLang="zh-CN" sz="2800" b="1" dirty="0" err="1"/>
              <a:t>fval</a:t>
            </a:r>
            <a:r>
              <a:rPr lang="en-US" altLang="zh-CN" sz="2800" b="1" dirty="0"/>
              <a:t>, flag] = solve(prob), </a:t>
            </a:r>
            <a:r>
              <a:rPr lang="en-US" altLang="zh-CN" sz="2800" b="1" dirty="0" err="1"/>
              <a:t>sol.x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1564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970252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972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131888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694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385275"/>
              </p:ext>
            </p:extLst>
          </p:nvPr>
        </p:nvGraphicFramePr>
        <p:xfrm>
          <a:off x="531813" y="804863"/>
          <a:ext cx="7861300" cy="432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473603" progId="Word.Document.12">
                  <p:embed/>
                </p:oleObj>
              </mc:Choice>
              <mc:Fallback>
                <p:oleObj name="Document" r:id="rId2" imgW="8137732" imgH="44736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2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122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4957607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44BDD802-89F3-4837-828C-7575CFC146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956061"/>
              </p:ext>
            </p:extLst>
          </p:nvPr>
        </p:nvGraphicFramePr>
        <p:xfrm>
          <a:off x="-113075" y="4401548"/>
          <a:ext cx="7780337" cy="278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13075" y="4401548"/>
                        <a:ext cx="7780337" cy="278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151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121116"/>
              </p:ext>
            </p:extLst>
          </p:nvPr>
        </p:nvGraphicFramePr>
        <p:xfrm>
          <a:off x="542925" y="739992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925" y="739992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150885"/>
              </p:ext>
            </p:extLst>
          </p:nvPr>
        </p:nvGraphicFramePr>
        <p:xfrm>
          <a:off x="542925" y="2287537"/>
          <a:ext cx="8415338" cy="276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800804" imgH="2913331" progId="Word.Document.12">
                  <p:embed/>
                </p:oleObj>
              </mc:Choice>
              <mc:Fallback>
                <p:oleObj name="Document" r:id="rId4" imgW="8800804" imgH="291333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2925" y="2287537"/>
                        <a:ext cx="8415338" cy="276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7927F03F-BEEB-4C87-9171-5E22796784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255685"/>
              </p:ext>
            </p:extLst>
          </p:nvPr>
        </p:nvGraphicFramePr>
        <p:xfrm>
          <a:off x="542925" y="3457564"/>
          <a:ext cx="8415338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800804" imgH="2917297" progId="Word.Document.12">
                  <p:embed/>
                </p:oleObj>
              </mc:Choice>
              <mc:Fallback>
                <p:oleObj name="Document" r:id="rId6" imgW="8800804" imgH="291729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2925" y="3457564"/>
                        <a:ext cx="8415338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037EA05-F156-4DE4-A393-E5E4E0DAF4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978371"/>
              </p:ext>
            </p:extLst>
          </p:nvPr>
        </p:nvGraphicFramePr>
        <p:xfrm>
          <a:off x="634365" y="4983574"/>
          <a:ext cx="8415338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8800804" imgH="2921983" progId="Word.Document.12">
                  <p:embed/>
                </p:oleObj>
              </mc:Choice>
              <mc:Fallback>
                <p:oleObj name="Document" r:id="rId8" imgW="8800804" imgH="292198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7927F03F-BEEB-4C87-9171-5E22796784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4365" y="4983574"/>
                        <a:ext cx="8415338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0A6179D-6A17-451E-80B3-7028F4E3AE78}"/>
              </a:ext>
            </a:extLst>
          </p:cNvPr>
          <p:cNvSpPr txBox="1"/>
          <p:nvPr/>
        </p:nvSpPr>
        <p:spPr>
          <a:xfrm>
            <a:off x="439807" y="2258396"/>
            <a:ext cx="615553" cy="25289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约束条件</a:t>
            </a:r>
          </a:p>
        </p:txBody>
      </p:sp>
    </p:spTree>
    <p:extLst>
      <p:ext uri="{BB962C8B-B14F-4D97-AF65-F5344CB8AC3E}">
        <p14:creationId xmlns:p14="http://schemas.microsoft.com/office/powerpoint/2010/main" val="408976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477295"/>
              </p:ext>
            </p:extLst>
          </p:nvPr>
        </p:nvGraphicFramePr>
        <p:xfrm>
          <a:off x="622300" y="741363"/>
          <a:ext cx="7805738" cy="596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6243316" progId="Word.Document.12">
                  <p:embed/>
                </p:oleObj>
              </mc:Choice>
              <mc:Fallback>
                <p:oleObj name="Document" r:id="rId2" imgW="8167613" imgH="624331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964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199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494122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770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2" y="756578"/>
            <a:ext cx="74075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/>
              <a:t>计算的</a:t>
            </a:r>
            <a:r>
              <a:rPr lang="en-US" altLang="zh-CN" sz="2000" b="1" dirty="0"/>
              <a:t>MATLAB</a:t>
            </a:r>
            <a:r>
              <a:rPr lang="zh-CN" altLang="zh-CN" sz="2000" b="1" dirty="0"/>
              <a:t>程序如下：</a:t>
            </a:r>
            <a:endParaRPr lang="zh-CN" altLang="zh-CN" sz="2000" dirty="0"/>
          </a:p>
          <a:p>
            <a:r>
              <a:rPr lang="en-US" altLang="zh-CN" sz="2000" b="1" dirty="0" err="1"/>
              <a:t>clc</a:t>
            </a:r>
            <a:r>
              <a:rPr lang="en-US" altLang="zh-CN" sz="2000" b="1" dirty="0"/>
              <a:t>, clear, a = load('data2_7.txt');</a:t>
            </a:r>
            <a:endParaRPr lang="zh-CN" altLang="zh-CN" sz="2000" dirty="0"/>
          </a:p>
          <a:p>
            <a:r>
              <a:rPr lang="en-US" altLang="zh-CN" sz="2000" b="1" dirty="0"/>
              <a:t>d = </a:t>
            </a:r>
            <a:r>
              <a:rPr lang="en-US" altLang="zh-CN" sz="2000" b="1" dirty="0" err="1"/>
              <a:t>dist</a:t>
            </a:r>
            <a:r>
              <a:rPr lang="en-US" altLang="zh-CN" sz="2000" b="1" dirty="0"/>
              <a:t>(a) %</a:t>
            </a:r>
            <a:r>
              <a:rPr lang="zh-CN" altLang="zh-CN" sz="2000" b="1" dirty="0"/>
              <a:t>求两两列向量之间的距离</a:t>
            </a:r>
            <a:endParaRPr lang="zh-CN" altLang="zh-CN" sz="2000" dirty="0"/>
          </a:p>
          <a:p>
            <a:r>
              <a:rPr lang="en-US" altLang="zh-CN" sz="2000" b="1" dirty="0"/>
              <a:t>n=10; prob = </a:t>
            </a:r>
            <a:r>
              <a:rPr lang="en-US" altLang="zh-CN" sz="2000" b="1" dirty="0" err="1"/>
              <a:t>optimproblem</a:t>
            </a:r>
            <a:r>
              <a:rPr lang="en-US" altLang="zh-CN" sz="2000" b="1" dirty="0"/>
              <a:t>;</a:t>
            </a:r>
            <a:endParaRPr lang="zh-CN" altLang="zh-CN" sz="2000" dirty="0"/>
          </a:p>
          <a:p>
            <a:r>
              <a:rPr lang="en-US" altLang="zh-CN" sz="2000" b="1" dirty="0"/>
              <a:t>x = </a:t>
            </a:r>
            <a:r>
              <a:rPr lang="en-US" altLang="zh-CN" sz="2000" b="1" dirty="0" err="1"/>
              <a:t>optimvar</a:t>
            </a:r>
            <a:r>
              <a:rPr lang="en-US" altLang="zh-CN" sz="2000" b="1" dirty="0"/>
              <a:t>('x',n,'Type','integer','LowerBound',0,'UpperBound',1)</a:t>
            </a:r>
            <a:endParaRPr lang="zh-CN" altLang="zh-CN" sz="2000" dirty="0"/>
          </a:p>
          <a:p>
            <a:r>
              <a:rPr lang="en-US" altLang="zh-CN" sz="2000" b="1" dirty="0"/>
              <a:t>y = </a:t>
            </a:r>
            <a:r>
              <a:rPr lang="en-US" altLang="zh-CN" sz="2000" b="1" dirty="0" err="1"/>
              <a:t>optimvar</a:t>
            </a:r>
            <a:r>
              <a:rPr lang="en-US" altLang="zh-CN" sz="2000" b="1" dirty="0"/>
              <a:t>('y',n,n,'Type','integer','LowerBound',0,'UpperBound',1);</a:t>
            </a:r>
            <a:endParaRPr lang="zh-CN" altLang="zh-CN" sz="2000" dirty="0"/>
          </a:p>
          <a:p>
            <a:r>
              <a:rPr lang="en-US" altLang="zh-CN" sz="2000" b="1" dirty="0" err="1"/>
              <a:t>prob.Objective</a:t>
            </a:r>
            <a:r>
              <a:rPr lang="en-US" altLang="zh-CN" sz="2000" b="1" dirty="0"/>
              <a:t> = sum(x);</a:t>
            </a:r>
            <a:endParaRPr lang="zh-CN" altLang="zh-CN" sz="2000" dirty="0"/>
          </a:p>
          <a:p>
            <a:r>
              <a:rPr lang="en-US" altLang="zh-CN" sz="2000" b="1" dirty="0"/>
              <a:t>con1 = [1&lt;=sum(y)'; sum(y,2)&lt;=5]; con2 = [];</a:t>
            </a:r>
            <a:endParaRPr lang="zh-CN" altLang="zh-CN" sz="2000" dirty="0"/>
          </a:p>
          <a:p>
            <a:r>
              <a:rPr lang="en-US" altLang="zh-CN" sz="2000" b="1" dirty="0"/>
              <a:t>for </a:t>
            </a:r>
            <a:r>
              <a:rPr lang="en-US" altLang="zh-CN" sz="2000" b="1" dirty="0" err="1"/>
              <a:t>i</a:t>
            </a:r>
            <a:r>
              <a:rPr lang="en-US" altLang="zh-CN" sz="2000" b="1" dirty="0"/>
              <a:t> = 1:n</a:t>
            </a:r>
            <a:endParaRPr lang="zh-CN" altLang="zh-CN" sz="2000" dirty="0"/>
          </a:p>
          <a:p>
            <a:r>
              <a:rPr lang="en-US" altLang="zh-CN" sz="2000" b="1" dirty="0"/>
              <a:t>    con2 = [con2; x(</a:t>
            </a:r>
            <a:r>
              <a:rPr lang="en-US" altLang="zh-CN" sz="2000" b="1" dirty="0" err="1"/>
              <a:t>i</a:t>
            </a:r>
            <a:r>
              <a:rPr lang="en-US" altLang="zh-CN" sz="2000" b="1" dirty="0"/>
              <a:t>)==y(</a:t>
            </a:r>
            <a:r>
              <a:rPr lang="en-US" altLang="zh-CN" sz="2000" b="1" dirty="0" err="1"/>
              <a:t>i,i</a:t>
            </a:r>
            <a:r>
              <a:rPr lang="en-US" altLang="zh-CN" sz="2000" b="1" dirty="0"/>
              <a:t>)];</a:t>
            </a:r>
            <a:endParaRPr lang="zh-CN" altLang="zh-CN" sz="2000" dirty="0"/>
          </a:p>
          <a:p>
            <a:r>
              <a:rPr lang="en-US" altLang="zh-CN" sz="2000" b="1" dirty="0"/>
              <a:t>    for j = 1:n</a:t>
            </a:r>
            <a:endParaRPr lang="zh-CN" altLang="zh-CN" sz="2000" dirty="0"/>
          </a:p>
          <a:p>
            <a:r>
              <a:rPr lang="en-US" altLang="zh-CN" sz="2000" b="1" dirty="0"/>
              <a:t>        con1=[con1; d(</a:t>
            </a:r>
            <a:r>
              <a:rPr lang="en-US" altLang="zh-CN" sz="2000" b="1" dirty="0" err="1"/>
              <a:t>i,j</a:t>
            </a:r>
            <a:r>
              <a:rPr lang="en-US" altLang="zh-CN" sz="2000" b="1" dirty="0"/>
              <a:t>)*y(</a:t>
            </a:r>
            <a:r>
              <a:rPr lang="en-US" altLang="zh-CN" sz="2000" b="1" dirty="0" err="1"/>
              <a:t>i,j</a:t>
            </a:r>
            <a:r>
              <a:rPr lang="en-US" altLang="zh-CN" sz="2000" b="1" dirty="0"/>
              <a:t>)&lt;=10*x(</a:t>
            </a:r>
            <a:r>
              <a:rPr lang="en-US" altLang="zh-CN" sz="2000" b="1" dirty="0" err="1"/>
              <a:t>i</a:t>
            </a:r>
            <a:r>
              <a:rPr lang="en-US" altLang="zh-CN" sz="2000" b="1" dirty="0"/>
              <a:t>); y(</a:t>
            </a:r>
            <a:r>
              <a:rPr lang="en-US" altLang="zh-CN" sz="2000" b="1" dirty="0" err="1"/>
              <a:t>i,j</a:t>
            </a:r>
            <a:r>
              <a:rPr lang="en-US" altLang="zh-CN" sz="2000" b="1" dirty="0"/>
              <a:t>)&lt;=x(</a:t>
            </a:r>
            <a:r>
              <a:rPr lang="en-US" altLang="zh-CN" sz="2000" b="1" dirty="0" err="1"/>
              <a:t>i</a:t>
            </a:r>
            <a:r>
              <a:rPr lang="en-US" altLang="zh-CN" sz="2000" b="1" dirty="0"/>
              <a:t>)];</a:t>
            </a:r>
            <a:endParaRPr lang="zh-CN" altLang="zh-CN" sz="2000" dirty="0"/>
          </a:p>
          <a:p>
            <a:r>
              <a:rPr lang="en-US" altLang="zh-CN" sz="2000" b="1" dirty="0"/>
              <a:t>    end</a:t>
            </a:r>
            <a:endParaRPr lang="zh-CN" altLang="zh-CN" sz="2000" dirty="0"/>
          </a:p>
          <a:p>
            <a:r>
              <a:rPr lang="en-US" altLang="zh-CN" sz="2000" b="1" dirty="0"/>
              <a:t>end</a:t>
            </a:r>
            <a:endParaRPr lang="zh-CN" altLang="zh-CN" sz="2000" dirty="0"/>
          </a:p>
          <a:p>
            <a:r>
              <a:rPr lang="en-US" altLang="zh-CN" sz="2000" b="1" dirty="0"/>
              <a:t>prob.Constraints.con1 = con1;</a:t>
            </a:r>
            <a:endParaRPr lang="zh-CN" altLang="zh-CN" sz="2000" dirty="0"/>
          </a:p>
          <a:p>
            <a:r>
              <a:rPr lang="en-US" altLang="zh-CN" sz="2000" b="1" dirty="0"/>
              <a:t>prob.Constraints.con2 = con2;</a:t>
            </a:r>
            <a:endParaRPr lang="zh-CN" altLang="zh-CN" sz="2000" dirty="0"/>
          </a:p>
          <a:p>
            <a:r>
              <a:rPr lang="en-US" altLang="zh-CN" sz="2000" b="1" dirty="0"/>
              <a:t>[sol, </a:t>
            </a:r>
            <a:r>
              <a:rPr lang="en-US" altLang="zh-CN" sz="2000" b="1" dirty="0" err="1"/>
              <a:t>fval</a:t>
            </a:r>
            <a:r>
              <a:rPr lang="en-US" altLang="zh-CN" sz="2000" b="1" dirty="0"/>
              <a:t>, flag] = solve(prob)</a:t>
            </a:r>
            <a:endParaRPr lang="zh-CN" altLang="zh-CN" sz="2000" dirty="0"/>
          </a:p>
          <a:p>
            <a:r>
              <a:rPr lang="en-US" altLang="zh-CN" sz="2000" b="1" dirty="0"/>
              <a:t>xx = </a:t>
            </a:r>
            <a:r>
              <a:rPr lang="en-US" altLang="zh-CN" sz="2000" b="1" dirty="0" err="1"/>
              <a:t>sol.x</a:t>
            </a:r>
            <a:r>
              <a:rPr lang="en-US" altLang="zh-CN" sz="2000" b="1" dirty="0"/>
              <a:t>, </a:t>
            </a:r>
            <a:r>
              <a:rPr lang="en-US" altLang="zh-CN" sz="2000" b="1" dirty="0" err="1"/>
              <a:t>yy</a:t>
            </a:r>
            <a:r>
              <a:rPr lang="en-US" altLang="zh-CN" sz="2000" b="1" dirty="0"/>
              <a:t> = </a:t>
            </a:r>
            <a:r>
              <a:rPr lang="en-US" altLang="zh-CN" sz="2000" b="1" dirty="0" err="1"/>
              <a:t>sol.y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40356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rgbClr val="319095"/>
                </a:solidFill>
              </a:rPr>
              <a:t>2.2.2  </a:t>
            </a:r>
            <a:r>
              <a:rPr lang="zh-CN" altLang="zh-CN" sz="4200" b="1" dirty="0">
                <a:solidFill>
                  <a:srgbClr val="319095"/>
                </a:solidFill>
              </a:rPr>
              <a:t>蒙特卡洛法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3954059"/>
              </p:ext>
            </p:extLst>
          </p:nvPr>
        </p:nvGraphicFramePr>
        <p:xfrm>
          <a:off x="490538" y="1497013"/>
          <a:ext cx="8083550" cy="388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925697" progId="Word.Document.12">
                  <p:embed/>
                </p:oleObj>
              </mc:Choice>
              <mc:Fallback>
                <p:oleObj name="Document" r:id="rId2" imgW="8167613" imgH="39256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497013"/>
                        <a:ext cx="8083550" cy="388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927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987485"/>
              </p:ext>
            </p:extLst>
          </p:nvPr>
        </p:nvGraphicFramePr>
        <p:xfrm>
          <a:off x="530225" y="808038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485979"/>
              </p:ext>
            </p:extLst>
          </p:nvPr>
        </p:nvGraphicFramePr>
        <p:xfrm>
          <a:off x="682625" y="2685098"/>
          <a:ext cx="7778750" cy="315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304713" progId="Word.Document.12">
                  <p:embed/>
                </p:oleObj>
              </mc:Choice>
              <mc:Fallback>
                <p:oleObj name="Document" r:id="rId4" imgW="8137732" imgH="330471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2625" y="2685098"/>
                        <a:ext cx="7778750" cy="3154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89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136286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388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1185135" y="952521"/>
            <a:ext cx="74075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/>
              <a:t>计算的</a:t>
            </a:r>
            <a:r>
              <a:rPr lang="en-US" altLang="zh-CN" sz="2800" b="1" dirty="0"/>
              <a:t>MATLAB</a:t>
            </a:r>
            <a:r>
              <a:rPr lang="zh-CN" altLang="zh-CN" sz="2800" b="1" dirty="0"/>
              <a:t>程序如下：</a:t>
            </a:r>
            <a:endParaRPr lang="zh-CN" altLang="zh-CN" sz="2800" dirty="0"/>
          </a:p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clear, n=10^7;</a:t>
            </a:r>
            <a:endParaRPr lang="zh-CN" altLang="zh-CN" sz="2800" dirty="0"/>
          </a:p>
          <a:p>
            <a:r>
              <a:rPr lang="en-US" altLang="zh-CN" sz="2800" b="1" dirty="0"/>
              <a:t>x=</a:t>
            </a:r>
            <a:r>
              <a:rPr lang="en-US" altLang="zh-CN" sz="2800" b="1" dirty="0" err="1"/>
              <a:t>unifrnd</a:t>
            </a:r>
            <a:r>
              <a:rPr lang="en-US" altLang="zh-CN" sz="2800" b="1" dirty="0"/>
              <a:t>(0,12,[1,n]); y=</a:t>
            </a:r>
            <a:r>
              <a:rPr lang="en-US" altLang="zh-CN" sz="2800" b="1" dirty="0" err="1"/>
              <a:t>unifrnd</a:t>
            </a:r>
            <a:r>
              <a:rPr lang="en-US" altLang="zh-CN" sz="2800" b="1" dirty="0"/>
              <a:t>(0,9,[1,n]);</a:t>
            </a:r>
            <a:endParaRPr lang="zh-CN" altLang="zh-CN" sz="2800" dirty="0"/>
          </a:p>
          <a:p>
            <a:r>
              <a:rPr lang="en-US" altLang="zh-CN" sz="2800" b="1" dirty="0" err="1"/>
              <a:t>pinshu</a:t>
            </a:r>
            <a:r>
              <a:rPr lang="en-US" altLang="zh-CN" sz="2800" b="1" dirty="0"/>
              <a:t>=sum(y&lt;x.^2 &amp; x&lt;=3)+sum(y&lt;12-x &amp; x&gt;=3);</a:t>
            </a:r>
            <a:endParaRPr lang="zh-CN" altLang="zh-CN" sz="2800" dirty="0"/>
          </a:p>
          <a:p>
            <a:r>
              <a:rPr lang="en-US" altLang="zh-CN" sz="2800" b="1" dirty="0" err="1"/>
              <a:t>area_appr</a:t>
            </a:r>
            <a:r>
              <a:rPr lang="en-US" altLang="zh-CN" sz="2800" b="1" dirty="0"/>
              <a:t>=12*9*</a:t>
            </a:r>
            <a:r>
              <a:rPr lang="en-US" altLang="zh-CN" sz="2800" b="1" dirty="0" err="1"/>
              <a:t>pinshu</a:t>
            </a:r>
            <a:r>
              <a:rPr lang="en-US" altLang="zh-CN" sz="2800" b="1" dirty="0"/>
              <a:t>/n</a:t>
            </a:r>
            <a:endParaRPr lang="zh-CN" altLang="zh-CN" sz="2800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32B6A83-8D07-4C23-BCC1-5141DDA53D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538583"/>
              </p:ext>
            </p:extLst>
          </p:nvPr>
        </p:nvGraphicFramePr>
        <p:xfrm>
          <a:off x="531088" y="3658711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088" y="3658711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861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606049"/>
              </p:ext>
            </p:extLst>
          </p:nvPr>
        </p:nvGraphicFramePr>
        <p:xfrm>
          <a:off x="463550" y="517525"/>
          <a:ext cx="8083550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58504" imgH="3754342" progId="Word.Document.12">
                  <p:embed/>
                </p:oleObj>
              </mc:Choice>
              <mc:Fallback>
                <p:oleObj name="Document" r:id="rId2" imgW="8458504" imgH="375434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3550" y="517525"/>
                        <a:ext cx="8083550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501621"/>
              </p:ext>
            </p:extLst>
          </p:nvPr>
        </p:nvGraphicFramePr>
        <p:xfrm>
          <a:off x="596900" y="3505200"/>
          <a:ext cx="7778750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71722" progId="Word.Document.12">
                  <p:embed/>
                </p:oleObj>
              </mc:Choice>
              <mc:Fallback>
                <p:oleObj name="Document" r:id="rId4" imgW="8137732" imgH="297172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6900" y="3505200"/>
                        <a:ext cx="7778750" cy="283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969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972594"/>
              </p:ext>
            </p:extLst>
          </p:nvPr>
        </p:nvGraphicFramePr>
        <p:xfrm>
          <a:off x="627856" y="740569"/>
          <a:ext cx="7888287" cy="537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856" y="740569"/>
                        <a:ext cx="7888287" cy="537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048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087246"/>
              </p:ext>
            </p:extLst>
          </p:nvPr>
        </p:nvGraphicFramePr>
        <p:xfrm>
          <a:off x="284163" y="944563"/>
          <a:ext cx="8469312" cy="523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974603" imgH="5562764" progId="Word.Document.12">
                  <p:embed/>
                </p:oleObj>
              </mc:Choice>
              <mc:Fallback>
                <p:oleObj name="Document" r:id="rId2" imgW="8974603" imgH="55627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4163" y="944563"/>
                        <a:ext cx="8469312" cy="5230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2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127636"/>
              </p:ext>
            </p:extLst>
          </p:nvPr>
        </p:nvGraphicFramePr>
        <p:xfrm>
          <a:off x="630238" y="735013"/>
          <a:ext cx="7704137" cy="524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0238" y="735013"/>
                        <a:ext cx="7704137" cy="5246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E25CD77C-EBB3-4B38-A37E-109DA2BFB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6342"/>
            <a:ext cx="2688609" cy="19519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B6ED02B-268C-4008-863F-67D610EFF03F}"/>
              </a:ext>
            </a:extLst>
          </p:cNvPr>
          <p:cNvSpPr txBox="1"/>
          <p:nvPr/>
        </p:nvSpPr>
        <p:spPr>
          <a:xfrm>
            <a:off x="5201478" y="2541383"/>
            <a:ext cx="5658678" cy="53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>
              <a:lnSpc>
                <a:spcPct val="120000"/>
              </a:lnSpc>
            </a:pPr>
            <a:r>
              <a:rPr lang="zh-CN" altLang="zh-CN" sz="2800" b="1" kern="100" dirty="0">
                <a:solidFill>
                  <a:srgbClr val="074996"/>
                </a:solidFill>
                <a:effectLst/>
                <a:latin typeface="方正舒体" panose="02010601030101010101" pitchFamily="2" charset="-122"/>
                <a:ea typeface="方正舒体" panose="02010601030101010101" pitchFamily="2" charset="-122"/>
                <a:cs typeface="Times New Roman" panose="02020603050405020304" pitchFamily="18" charset="0"/>
              </a:rPr>
              <a:t>这种方法</a:t>
            </a:r>
            <a:r>
              <a:rPr lang="zh-CN" altLang="en-US" sz="2800" b="1" kern="100" dirty="0">
                <a:solidFill>
                  <a:srgbClr val="074996"/>
                </a:solidFill>
                <a:effectLst/>
                <a:latin typeface="方正舒体" panose="02010601030101010101" pitchFamily="2" charset="-122"/>
                <a:ea typeface="方正舒体" panose="02010601030101010101" pitchFamily="2" charset="-122"/>
                <a:cs typeface="Times New Roman" panose="02020603050405020304" pitchFamily="18" charset="0"/>
              </a:rPr>
              <a:t>可信吗</a:t>
            </a:r>
            <a:r>
              <a:rPr lang="zh-CN" altLang="zh-CN" sz="2800" b="1" kern="100" dirty="0">
                <a:solidFill>
                  <a:srgbClr val="074996"/>
                </a:solidFill>
                <a:effectLst/>
                <a:latin typeface="方正舒体" panose="02010601030101010101" pitchFamily="2" charset="-122"/>
                <a:ea typeface="方正舒体" panose="02010601030101010101" pitchFamily="2" charset="-122"/>
                <a:cs typeface="Times New Roman" panose="02020603050405020304" pitchFamily="18" charset="0"/>
              </a:rPr>
              <a:t>？</a:t>
            </a:r>
            <a:endParaRPr lang="zh-CN" altLang="zh-CN" sz="2800" kern="100" dirty="0">
              <a:solidFill>
                <a:srgbClr val="074996"/>
              </a:solidFill>
              <a:effectLst/>
              <a:latin typeface="方正舒体" panose="02010601030101010101" pitchFamily="2" charset="-122"/>
              <a:ea typeface="方正舒体" panose="02010601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0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158320"/>
              </p:ext>
            </p:extLst>
          </p:nvPr>
        </p:nvGraphicFramePr>
        <p:xfrm>
          <a:off x="531813" y="617538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617538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9196595"/>
              </p:ext>
            </p:extLst>
          </p:nvPr>
        </p:nvGraphicFramePr>
        <p:xfrm>
          <a:off x="641350" y="1315944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1315944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DDB10F1-6B09-4FF3-B06E-D8D443DE56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858736"/>
              </p:ext>
            </p:extLst>
          </p:nvPr>
        </p:nvGraphicFramePr>
        <p:xfrm>
          <a:off x="641350" y="2470150"/>
          <a:ext cx="7861300" cy="308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37732" imgH="3197436" progId="Word.Document.12">
                  <p:embed/>
                </p:oleObj>
              </mc:Choice>
              <mc:Fallback>
                <p:oleObj name="Document" r:id="rId6" imgW="8137732" imgH="319743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1350" y="2470150"/>
                        <a:ext cx="7861300" cy="3084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615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6045508"/>
              </p:ext>
            </p:extLst>
          </p:nvPr>
        </p:nvGraphicFramePr>
        <p:xfrm>
          <a:off x="627856" y="740569"/>
          <a:ext cx="7888287" cy="537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856" y="740569"/>
                        <a:ext cx="7888287" cy="537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33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992169" y="510987"/>
            <a:ext cx="715966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/>
              <a:t>计算的</a:t>
            </a:r>
            <a:r>
              <a:rPr lang="en-US" altLang="zh-CN" b="1" dirty="0"/>
              <a:t>MATLAB</a:t>
            </a:r>
            <a:r>
              <a:rPr lang="zh-CN" altLang="zh-CN" b="1" dirty="0"/>
              <a:t>程序如下：</a:t>
            </a:r>
            <a:endParaRPr lang="zh-CN" altLang="zh-CN" dirty="0"/>
          </a:p>
          <a:p>
            <a:r>
              <a:rPr lang="en-US" altLang="zh-CN" b="1" dirty="0" err="1"/>
              <a:t>clc</a:t>
            </a:r>
            <a:r>
              <a:rPr lang="en-US" altLang="zh-CN" b="1" dirty="0"/>
              <a:t>, clear</a:t>
            </a:r>
            <a:endParaRPr lang="zh-CN" altLang="zh-CN" dirty="0"/>
          </a:p>
          <a:p>
            <a:r>
              <a:rPr lang="en-US" altLang="zh-CN" b="1" dirty="0"/>
              <a:t>%</a:t>
            </a:r>
            <a:r>
              <a:rPr lang="en-US" altLang="zh-CN" b="1" dirty="0" err="1"/>
              <a:t>rng</a:t>
            </a:r>
            <a:r>
              <a:rPr lang="en-US" altLang="zh-CN" b="1" dirty="0"/>
              <a:t>('shuffle')  %</a:t>
            </a:r>
            <a:r>
              <a:rPr lang="zh-CN" altLang="zh-CN" b="1" dirty="0"/>
              <a:t>根据当前时间为随机数生成器提供种子</a:t>
            </a:r>
            <a:endParaRPr lang="zh-CN" altLang="zh-CN" dirty="0"/>
          </a:p>
          <a:p>
            <a:r>
              <a:rPr lang="en-US" altLang="zh-CN" b="1" dirty="0" err="1"/>
              <a:t>rng</a:t>
            </a:r>
            <a:r>
              <a:rPr lang="en-US" altLang="zh-CN" b="1" dirty="0"/>
              <a:t>(0) %</a:t>
            </a:r>
            <a:r>
              <a:rPr lang="zh-CN" altLang="zh-CN" b="1" dirty="0"/>
              <a:t>进行一致性比较，每次产生的随机数是一样的</a:t>
            </a:r>
            <a:endParaRPr lang="zh-CN" altLang="zh-CN" dirty="0"/>
          </a:p>
          <a:p>
            <a:r>
              <a:rPr lang="en-US" altLang="zh-CN" b="1" dirty="0"/>
              <a:t>p0=0; n=10^6; tic    %</a:t>
            </a:r>
            <a:r>
              <a:rPr lang="zh-CN" altLang="zh-CN" b="1" dirty="0"/>
              <a:t>计时开始</a:t>
            </a:r>
            <a:endParaRPr lang="zh-CN" altLang="zh-CN" dirty="0"/>
          </a:p>
          <a:p>
            <a:r>
              <a:rPr lang="en-US" altLang="zh-CN" b="1" dirty="0"/>
              <a:t>for </a:t>
            </a:r>
            <a:r>
              <a:rPr lang="en-US" altLang="zh-CN" b="1" dirty="0" err="1"/>
              <a:t>i</a:t>
            </a:r>
            <a:r>
              <a:rPr lang="en-US" altLang="zh-CN" b="1" dirty="0"/>
              <a:t>=1:n</a:t>
            </a:r>
            <a:endParaRPr lang="zh-CN" altLang="zh-CN" dirty="0"/>
          </a:p>
          <a:p>
            <a:r>
              <a:rPr lang="en-US" altLang="zh-CN" b="1" dirty="0"/>
              <a:t>   x=</a:t>
            </a:r>
            <a:r>
              <a:rPr lang="en-US" altLang="zh-CN" b="1" dirty="0" err="1"/>
              <a:t>randi</a:t>
            </a:r>
            <a:r>
              <a:rPr lang="en-US" altLang="zh-CN" b="1" dirty="0"/>
              <a:t>([0,99],1,5); %</a:t>
            </a:r>
            <a:r>
              <a:rPr lang="zh-CN" altLang="zh-CN" b="1" dirty="0"/>
              <a:t>产生一行五列的区间</a:t>
            </a:r>
            <a:r>
              <a:rPr lang="en-US" altLang="zh-CN" b="1" dirty="0"/>
              <a:t>[0,99]</a:t>
            </a:r>
            <a:r>
              <a:rPr lang="zh-CN" altLang="zh-CN" b="1" dirty="0"/>
              <a:t>上的随机整数</a:t>
            </a:r>
            <a:endParaRPr lang="zh-CN" altLang="zh-CN" dirty="0"/>
          </a:p>
          <a:p>
            <a:r>
              <a:rPr lang="en-US" altLang="zh-CN" b="1" dirty="0"/>
              <a:t>   [</a:t>
            </a:r>
            <a:r>
              <a:rPr lang="en-US" altLang="zh-CN" b="1" dirty="0" err="1"/>
              <a:t>f,g</a:t>
            </a:r>
            <a:r>
              <a:rPr lang="en-US" altLang="zh-CN" b="1" dirty="0"/>
              <a:t>]=</a:t>
            </a:r>
            <a:r>
              <a:rPr lang="en-US" altLang="zh-CN" b="1" dirty="0" err="1"/>
              <a:t>mengte</a:t>
            </a:r>
            <a:r>
              <a:rPr lang="en-US" altLang="zh-CN" b="1" dirty="0"/>
              <a:t>(x);</a:t>
            </a:r>
            <a:endParaRPr lang="zh-CN" altLang="zh-CN" dirty="0"/>
          </a:p>
          <a:p>
            <a:r>
              <a:rPr lang="en-US" altLang="zh-CN" b="1" dirty="0"/>
              <a:t>   if all(g&lt;=0)</a:t>
            </a:r>
            <a:endParaRPr lang="zh-CN" altLang="zh-CN" dirty="0"/>
          </a:p>
          <a:p>
            <a:r>
              <a:rPr lang="en-US" altLang="zh-CN" b="1" dirty="0"/>
              <a:t>       if p0&lt;f</a:t>
            </a:r>
            <a:endParaRPr lang="zh-CN" altLang="zh-CN" dirty="0"/>
          </a:p>
          <a:p>
            <a:r>
              <a:rPr lang="en-US" altLang="zh-CN" b="1" dirty="0"/>
              <a:t>           x0=x; p0=f; %</a:t>
            </a:r>
            <a:r>
              <a:rPr lang="zh-CN" altLang="zh-CN" b="1" dirty="0"/>
              <a:t>记录下当前较好的解</a:t>
            </a:r>
            <a:endParaRPr lang="zh-CN" altLang="zh-CN" dirty="0"/>
          </a:p>
          <a:p>
            <a:r>
              <a:rPr lang="en-US" altLang="zh-CN" b="1" dirty="0"/>
              <a:t>       end</a:t>
            </a:r>
            <a:endParaRPr lang="zh-CN" altLang="zh-CN" dirty="0"/>
          </a:p>
          <a:p>
            <a:r>
              <a:rPr lang="en-US" altLang="zh-CN" b="1" dirty="0"/>
              <a:t>   end</a:t>
            </a:r>
            <a:endParaRPr lang="zh-CN" altLang="zh-CN" dirty="0"/>
          </a:p>
          <a:p>
            <a:r>
              <a:rPr lang="en-US" altLang="zh-CN" b="1" dirty="0"/>
              <a:t>end</a:t>
            </a:r>
            <a:endParaRPr lang="zh-CN" altLang="zh-CN" dirty="0"/>
          </a:p>
          <a:p>
            <a:r>
              <a:rPr lang="en-US" altLang="zh-CN" b="1" dirty="0"/>
              <a:t>x0, p0, toc    %</a:t>
            </a:r>
            <a:r>
              <a:rPr lang="zh-CN" altLang="zh-CN" b="1" dirty="0"/>
              <a:t>计时结束</a:t>
            </a:r>
            <a:endParaRPr lang="zh-CN" altLang="zh-CN" dirty="0"/>
          </a:p>
          <a:p>
            <a:r>
              <a:rPr lang="en-US" altLang="zh-CN" b="1" dirty="0"/>
              <a:t>function [</a:t>
            </a:r>
            <a:r>
              <a:rPr lang="en-US" altLang="zh-CN" b="1" dirty="0" err="1"/>
              <a:t>f,g</a:t>
            </a:r>
            <a:r>
              <a:rPr lang="en-US" altLang="zh-CN" b="1" dirty="0"/>
              <a:t>]=</a:t>
            </a:r>
            <a:r>
              <a:rPr lang="en-US" altLang="zh-CN" b="1" dirty="0" err="1"/>
              <a:t>mengte</a:t>
            </a:r>
            <a:r>
              <a:rPr lang="en-US" altLang="zh-CN" b="1" dirty="0"/>
              <a:t>(x);  %</a:t>
            </a:r>
            <a:r>
              <a:rPr lang="zh-CN" altLang="zh-CN" b="1" dirty="0"/>
              <a:t>定义目标函数和约束条件</a:t>
            </a:r>
            <a:endParaRPr lang="zh-CN" altLang="zh-CN" dirty="0"/>
          </a:p>
          <a:p>
            <a:r>
              <a:rPr lang="en-US" altLang="zh-CN" b="1" dirty="0"/>
              <a:t>f=x(1)^2+x(2)^2+3*x(3)^2+4*x(4)^2+2*x(5)-8*x(1)-2*x(2)-3*x(3)-...</a:t>
            </a:r>
            <a:endParaRPr lang="zh-CN" altLang="zh-CN" dirty="0"/>
          </a:p>
          <a:p>
            <a:r>
              <a:rPr lang="en-US" altLang="zh-CN" b="1" dirty="0"/>
              <a:t>x(4)-2*x(5);</a:t>
            </a:r>
            <a:endParaRPr lang="zh-CN" altLang="zh-CN" dirty="0"/>
          </a:p>
          <a:p>
            <a:r>
              <a:rPr lang="en-US" altLang="zh-CN" b="1" dirty="0"/>
              <a:t>g=[sum(x)-400</a:t>
            </a:r>
            <a:endParaRPr lang="zh-CN" altLang="zh-CN" dirty="0"/>
          </a:p>
          <a:p>
            <a:r>
              <a:rPr lang="en-US" altLang="zh-CN" b="1" dirty="0"/>
              <a:t>x(1)+2*x(2)+2*x(3)+x(4)+6*x(5)-800</a:t>
            </a:r>
            <a:endParaRPr lang="zh-CN" altLang="zh-CN" dirty="0"/>
          </a:p>
          <a:p>
            <a:r>
              <a:rPr lang="en-US" altLang="zh-CN" b="1" dirty="0"/>
              <a:t>2*x(1)+x(2)+6*x(3)-200</a:t>
            </a:r>
            <a:endParaRPr lang="zh-CN" altLang="zh-CN" dirty="0"/>
          </a:p>
          <a:p>
            <a:r>
              <a:rPr lang="en-US" altLang="zh-CN" b="1" dirty="0"/>
              <a:t>x(3)+x(4)+5*x(5)-200];</a:t>
            </a:r>
            <a:endParaRPr lang="zh-CN" altLang="zh-CN" dirty="0"/>
          </a:p>
          <a:p>
            <a:r>
              <a:rPr lang="en-US" altLang="zh-CN" b="1" dirty="0"/>
              <a:t>end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60829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465938"/>
              </p:ext>
            </p:extLst>
          </p:nvPr>
        </p:nvGraphicFramePr>
        <p:xfrm>
          <a:off x="627856" y="740569"/>
          <a:ext cx="7888287" cy="537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856" y="740569"/>
                        <a:ext cx="7888287" cy="537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802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992169" y="612844"/>
            <a:ext cx="715966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model:</a:t>
            </a:r>
            <a:endParaRPr lang="zh-CN" altLang="zh-CN" sz="2000" dirty="0"/>
          </a:p>
          <a:p>
            <a:r>
              <a:rPr lang="en-US" altLang="zh-CN" sz="2000" b="1" dirty="0"/>
              <a:t>sets:</a:t>
            </a:r>
            <a:endParaRPr lang="zh-CN" altLang="zh-CN" sz="2000" dirty="0"/>
          </a:p>
          <a:p>
            <a:r>
              <a:rPr lang="en-US" altLang="zh-CN" sz="2000" b="1" dirty="0"/>
              <a:t>row/1..4/:b;</a:t>
            </a:r>
            <a:endParaRPr lang="zh-CN" altLang="zh-CN" sz="2000" dirty="0"/>
          </a:p>
          <a:p>
            <a:r>
              <a:rPr lang="en-US" altLang="zh-CN" sz="2000" b="1" dirty="0"/>
              <a:t>col/1..5/:c1,c2,x;</a:t>
            </a:r>
            <a:endParaRPr lang="zh-CN" altLang="zh-CN" sz="2000" dirty="0"/>
          </a:p>
          <a:p>
            <a:r>
              <a:rPr lang="en-US" altLang="zh-CN" sz="2000" b="1" dirty="0"/>
              <a:t>link(</a:t>
            </a:r>
            <a:r>
              <a:rPr lang="en-US" altLang="zh-CN" sz="2000" b="1" dirty="0" err="1"/>
              <a:t>row,col</a:t>
            </a:r>
            <a:r>
              <a:rPr lang="en-US" altLang="zh-CN" sz="2000" b="1" dirty="0"/>
              <a:t>):a;</a:t>
            </a:r>
            <a:endParaRPr lang="zh-CN" altLang="zh-CN" sz="2000" dirty="0"/>
          </a:p>
          <a:p>
            <a:r>
              <a:rPr lang="en-US" altLang="zh-CN" sz="2000" b="1" dirty="0" err="1"/>
              <a:t>endsets</a:t>
            </a:r>
            <a:endParaRPr lang="zh-CN" altLang="zh-CN" sz="2000" dirty="0"/>
          </a:p>
          <a:p>
            <a:r>
              <a:rPr lang="en-US" altLang="zh-CN" sz="2000" b="1" dirty="0"/>
              <a:t>data:</a:t>
            </a:r>
            <a:endParaRPr lang="zh-CN" altLang="zh-CN" sz="2000" dirty="0"/>
          </a:p>
          <a:p>
            <a:r>
              <a:rPr lang="en-US" altLang="zh-CN" sz="2000" b="1" dirty="0"/>
              <a:t>c1=1,1,3,4,2;</a:t>
            </a:r>
            <a:endParaRPr lang="zh-CN" altLang="zh-CN" sz="2000" dirty="0"/>
          </a:p>
          <a:p>
            <a:r>
              <a:rPr lang="en-US" altLang="zh-CN" sz="2000" b="1" dirty="0"/>
              <a:t>c2=-8,-2,-3,-1,-2;</a:t>
            </a:r>
            <a:endParaRPr lang="zh-CN" altLang="zh-CN" sz="2000" dirty="0"/>
          </a:p>
          <a:p>
            <a:r>
              <a:rPr lang="en-US" altLang="zh-CN" sz="2000" b="1" dirty="0"/>
              <a:t>a=1 1 1 1 1</a:t>
            </a:r>
            <a:endParaRPr lang="zh-CN" altLang="zh-CN" sz="2000" dirty="0"/>
          </a:p>
          <a:p>
            <a:r>
              <a:rPr lang="en-US" altLang="zh-CN" sz="2000" b="1" dirty="0"/>
              <a:t>  1 2 2 1 6</a:t>
            </a:r>
            <a:endParaRPr lang="zh-CN" altLang="zh-CN" sz="2000" dirty="0"/>
          </a:p>
          <a:p>
            <a:r>
              <a:rPr lang="en-US" altLang="zh-CN" sz="2000" b="1" dirty="0"/>
              <a:t>  2 1 6 0 0</a:t>
            </a:r>
            <a:endParaRPr lang="zh-CN" altLang="zh-CN" sz="2000" dirty="0"/>
          </a:p>
          <a:p>
            <a:r>
              <a:rPr lang="en-US" altLang="zh-CN" sz="2000" b="1" dirty="0"/>
              <a:t>  0 0 1 1 5;</a:t>
            </a:r>
            <a:endParaRPr lang="zh-CN" altLang="zh-CN" sz="2000" dirty="0"/>
          </a:p>
          <a:p>
            <a:r>
              <a:rPr lang="en-US" altLang="zh-CN" sz="2000" b="1" dirty="0"/>
              <a:t>b=400,800,200,200;</a:t>
            </a:r>
            <a:endParaRPr lang="zh-CN" altLang="zh-CN" sz="2000" dirty="0"/>
          </a:p>
          <a:p>
            <a:r>
              <a:rPr lang="en-US" altLang="zh-CN" sz="2000" b="1" dirty="0" err="1"/>
              <a:t>enddata</a:t>
            </a:r>
            <a:endParaRPr lang="zh-CN" altLang="zh-CN" sz="2000" dirty="0"/>
          </a:p>
          <a:p>
            <a:r>
              <a:rPr lang="en-US" altLang="zh-CN" sz="2000" b="1" dirty="0"/>
              <a:t>max=@sum(col:c1*x^2+c2*x);</a:t>
            </a:r>
            <a:endParaRPr lang="zh-CN" altLang="zh-CN" sz="2000" dirty="0"/>
          </a:p>
          <a:p>
            <a:r>
              <a:rPr lang="en-US" altLang="zh-CN" sz="2000" b="1" dirty="0"/>
              <a:t>@for(row(i):@sum(col(j):a(i,j)*x(j))&lt;b(i));</a:t>
            </a:r>
            <a:endParaRPr lang="zh-CN" altLang="zh-CN" sz="2000" dirty="0"/>
          </a:p>
          <a:p>
            <a:r>
              <a:rPr lang="en-US" altLang="zh-CN" sz="2000" b="1" dirty="0"/>
              <a:t>@for(col:@gin(x));</a:t>
            </a:r>
            <a:endParaRPr lang="zh-CN" altLang="zh-CN" sz="2000" dirty="0"/>
          </a:p>
          <a:p>
            <a:r>
              <a:rPr lang="en-US" altLang="zh-CN" sz="2000" b="1" dirty="0"/>
              <a:t>@for(col:@bnd(0,x,99));</a:t>
            </a:r>
            <a:endParaRPr lang="zh-CN" altLang="zh-CN" sz="2000" dirty="0"/>
          </a:p>
          <a:p>
            <a:r>
              <a:rPr lang="zh-CN" altLang="zh-CN" sz="2000" b="1" dirty="0"/>
              <a:t>end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2635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808040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比赛项目</a:t>
            </a:r>
            <a:endParaRPr lang="en-US" altLang="zh-CN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排序问题</a:t>
            </a: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48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477306"/>
              </p:ext>
            </p:extLst>
          </p:nvPr>
        </p:nvGraphicFramePr>
        <p:xfrm>
          <a:off x="627856" y="740569"/>
          <a:ext cx="7888287" cy="537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856" y="740569"/>
                        <a:ext cx="7888287" cy="537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81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864971"/>
              </p:ext>
            </p:extLst>
          </p:nvPr>
        </p:nvGraphicFramePr>
        <p:xfrm>
          <a:off x="627856" y="740569"/>
          <a:ext cx="7888287" cy="537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856" y="740569"/>
                        <a:ext cx="7888287" cy="537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170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868315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15589"/>
              </p:ext>
            </p:extLst>
          </p:nvPr>
        </p:nvGraphicFramePr>
        <p:xfrm>
          <a:off x="531813" y="3616325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616325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828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11820"/>
              </p:ext>
            </p:extLst>
          </p:nvPr>
        </p:nvGraphicFramePr>
        <p:xfrm>
          <a:off x="1355678" y="423432"/>
          <a:ext cx="7016540" cy="628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7317888" progId="Word.Document.12">
                  <p:embed/>
                </p:oleObj>
              </mc:Choice>
              <mc:Fallback>
                <p:oleObj name="Document" r:id="rId2" imgW="8167613" imgH="731788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55678" y="423432"/>
                        <a:ext cx="7016540" cy="6286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677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722757"/>
              </p:ext>
            </p:extLst>
          </p:nvPr>
        </p:nvGraphicFramePr>
        <p:xfrm>
          <a:off x="627856" y="740569"/>
          <a:ext cx="7888287" cy="537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856" y="740569"/>
                        <a:ext cx="7888287" cy="537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23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154413"/>
              </p:ext>
            </p:extLst>
          </p:nvPr>
        </p:nvGraphicFramePr>
        <p:xfrm>
          <a:off x="631825" y="739775"/>
          <a:ext cx="7772400" cy="559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872886" progId="Word.Document.12">
                  <p:embed/>
                </p:oleObj>
              </mc:Choice>
              <mc:Fallback>
                <p:oleObj name="Document" r:id="rId2" imgW="8167613" imgH="587288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825" y="739775"/>
                        <a:ext cx="7772400" cy="559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01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032176"/>
              </p:ext>
            </p:extLst>
          </p:nvPr>
        </p:nvGraphicFramePr>
        <p:xfrm>
          <a:off x="631825" y="739775"/>
          <a:ext cx="7772400" cy="529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825" y="739775"/>
                        <a:ext cx="7772400" cy="5297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570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3204486"/>
              </p:ext>
            </p:extLst>
          </p:nvPr>
        </p:nvGraphicFramePr>
        <p:xfrm>
          <a:off x="631825" y="739775"/>
          <a:ext cx="7772400" cy="529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825" y="739775"/>
                        <a:ext cx="7772400" cy="5297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670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612053"/>
              </p:ext>
            </p:extLst>
          </p:nvPr>
        </p:nvGraphicFramePr>
        <p:xfrm>
          <a:off x="631825" y="739775"/>
          <a:ext cx="7772400" cy="529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825" y="739775"/>
                        <a:ext cx="7772400" cy="5297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202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849182"/>
              </p:ext>
            </p:extLst>
          </p:nvPr>
        </p:nvGraphicFramePr>
        <p:xfrm>
          <a:off x="631825" y="739775"/>
          <a:ext cx="7772400" cy="562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908525" progId="Word.Document.12">
                  <p:embed/>
                </p:oleObj>
              </mc:Choice>
              <mc:Fallback>
                <p:oleObj name="Document" r:id="rId2" imgW="8167613" imgH="590852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825" y="739775"/>
                        <a:ext cx="7772400" cy="562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453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426954"/>
              </p:ext>
            </p:extLst>
          </p:nvPr>
        </p:nvGraphicFramePr>
        <p:xfrm>
          <a:off x="630238" y="735013"/>
          <a:ext cx="8004175" cy="5126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68025" imgH="5567090" progId="Word.Document.12">
                  <p:embed/>
                </p:oleObj>
              </mc:Choice>
              <mc:Fallback>
                <p:oleObj name="Document" r:id="rId2" imgW="8668025" imgH="556709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0238" y="735013"/>
                        <a:ext cx="8004175" cy="5126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940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726171"/>
              </p:ext>
            </p:extLst>
          </p:nvPr>
        </p:nvGraphicFramePr>
        <p:xfrm>
          <a:off x="631825" y="739775"/>
          <a:ext cx="7772400" cy="529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825" y="739775"/>
                        <a:ext cx="7772400" cy="5297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760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992169" y="612844"/>
            <a:ext cx="656157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/>
              <a:t>clc</a:t>
            </a:r>
            <a:r>
              <a:rPr lang="en-US" altLang="zh-CN" sz="1600" b="1" dirty="0"/>
              <a:t>, clear, a = </a:t>
            </a:r>
            <a:r>
              <a:rPr lang="en-US" altLang="zh-CN" sz="1600" b="1" dirty="0" err="1"/>
              <a:t>importdata</a:t>
            </a:r>
            <a:r>
              <a:rPr lang="en-US" altLang="zh-CN" sz="1600" b="1" dirty="0"/>
              <a:t>('data2_10.xlsx'); </a:t>
            </a:r>
            <a:endParaRPr lang="zh-CN" altLang="zh-CN" sz="1600" dirty="0"/>
          </a:p>
          <a:p>
            <a:r>
              <a:rPr lang="en-US" altLang="zh-CN" sz="1600" b="1" dirty="0"/>
              <a:t>a(</a:t>
            </a:r>
            <a:r>
              <a:rPr lang="en-US" altLang="zh-CN" sz="1600" b="1" dirty="0" err="1"/>
              <a:t>isnan</a:t>
            </a:r>
            <a:r>
              <a:rPr lang="en-US" altLang="zh-CN" sz="1600" b="1" dirty="0"/>
              <a:t>(a))=0; %</a:t>
            </a:r>
            <a:r>
              <a:rPr lang="zh-CN" altLang="zh-CN" sz="1600" b="1" dirty="0"/>
              <a:t>把不确定值</a:t>
            </a:r>
            <a:r>
              <a:rPr lang="en-US" altLang="zh-CN" sz="1600" b="1" dirty="0" err="1"/>
              <a:t>NaN</a:t>
            </a:r>
            <a:r>
              <a:rPr lang="zh-CN" altLang="zh-CN" sz="1600" b="1" dirty="0"/>
              <a:t>替换为</a:t>
            </a:r>
            <a:r>
              <a:rPr lang="en-US" altLang="zh-CN" sz="1600" b="1" dirty="0"/>
              <a:t>0</a:t>
            </a:r>
            <a:endParaRPr lang="zh-CN" altLang="zh-CN" sz="1600" dirty="0"/>
          </a:p>
          <a:p>
            <a:r>
              <a:rPr lang="en-US" altLang="zh-CN" sz="1600" b="1" dirty="0"/>
              <a:t>M=10^7; w=ones(14)*M;</a:t>
            </a:r>
            <a:endParaRPr lang="zh-CN" altLang="zh-CN" sz="1600" dirty="0"/>
          </a:p>
          <a:p>
            <a:r>
              <a:rPr lang="en-US" altLang="zh-CN" sz="1600" b="1" dirty="0"/>
              <a:t>for </a:t>
            </a:r>
            <a:r>
              <a:rPr lang="en-US" altLang="zh-CN" sz="1600" b="1" dirty="0" err="1"/>
              <a:t>i</a:t>
            </a:r>
            <a:r>
              <a:rPr lang="en-US" altLang="zh-CN" sz="1600" b="1" dirty="0"/>
              <a:t>=1:14</a:t>
            </a:r>
            <a:endParaRPr lang="zh-CN" altLang="zh-CN" sz="1600" dirty="0"/>
          </a:p>
          <a:p>
            <a:r>
              <a:rPr lang="en-US" altLang="zh-CN" sz="1600" b="1" dirty="0"/>
              <a:t>    for j=1:14</a:t>
            </a:r>
            <a:endParaRPr lang="zh-CN" altLang="zh-CN" sz="1600" dirty="0"/>
          </a:p>
          <a:p>
            <a:r>
              <a:rPr lang="en-US" altLang="zh-CN" sz="1600" b="1" dirty="0"/>
              <a:t>        if </a:t>
            </a:r>
            <a:r>
              <a:rPr lang="en-US" altLang="zh-CN" sz="1600" b="1" dirty="0" err="1"/>
              <a:t>i</a:t>
            </a:r>
            <a:r>
              <a:rPr lang="en-US" altLang="zh-CN" sz="1600" b="1" dirty="0"/>
              <a:t>~=j, w(</a:t>
            </a:r>
            <a:r>
              <a:rPr lang="en-US" altLang="zh-CN" sz="1600" b="1" dirty="0" err="1"/>
              <a:t>i,j</a:t>
            </a:r>
            <a:r>
              <a:rPr lang="en-US" altLang="zh-CN" sz="1600" b="1" dirty="0"/>
              <a:t>)=sum(a(:,</a:t>
            </a:r>
            <a:r>
              <a:rPr lang="en-US" altLang="zh-CN" sz="1600" b="1" dirty="0" err="1"/>
              <a:t>i</a:t>
            </a:r>
            <a:r>
              <a:rPr lang="en-US" altLang="zh-CN" sz="1600" b="1" dirty="0"/>
              <a:t>).*a(:,j)); end</a:t>
            </a:r>
            <a:endParaRPr lang="zh-CN" altLang="zh-CN" sz="1600" dirty="0"/>
          </a:p>
          <a:p>
            <a:r>
              <a:rPr lang="en-US" altLang="zh-CN" sz="1600" b="1" dirty="0"/>
              <a:t>    end</a:t>
            </a:r>
            <a:endParaRPr lang="zh-CN" altLang="zh-CN" sz="1600" dirty="0"/>
          </a:p>
          <a:p>
            <a:r>
              <a:rPr lang="en-US" altLang="zh-CN" sz="1600" b="1" dirty="0"/>
              <a:t>end</a:t>
            </a:r>
            <a:endParaRPr lang="zh-CN" altLang="zh-CN" sz="1600" dirty="0"/>
          </a:p>
          <a:p>
            <a:r>
              <a:rPr lang="en-US" altLang="zh-CN" sz="1600" b="1" dirty="0"/>
              <a:t>n=15; w(</a:t>
            </a:r>
            <a:r>
              <a:rPr lang="en-US" altLang="zh-CN" sz="1600" b="1" dirty="0" err="1"/>
              <a:t>n,n</a:t>
            </a:r>
            <a:r>
              <a:rPr lang="en-US" altLang="zh-CN" sz="1600" b="1" dirty="0"/>
              <a:t>)=M; prob=</a:t>
            </a:r>
            <a:r>
              <a:rPr lang="en-US" altLang="zh-CN" sz="1600" b="1" dirty="0" err="1"/>
              <a:t>optimproblem</a:t>
            </a:r>
            <a:r>
              <a:rPr lang="en-US" altLang="zh-CN" sz="1600" b="1" dirty="0"/>
              <a:t>; </a:t>
            </a:r>
            <a:endParaRPr lang="zh-CN" altLang="zh-CN" sz="1600" dirty="0"/>
          </a:p>
          <a:p>
            <a:r>
              <a:rPr lang="en-US" altLang="zh-CN" sz="1600" b="1" dirty="0"/>
              <a:t>x=</a:t>
            </a:r>
            <a:r>
              <a:rPr lang="en-US" altLang="zh-CN" sz="1600" b="1" dirty="0" err="1"/>
              <a:t>optimvar</a:t>
            </a:r>
            <a:r>
              <a:rPr lang="en-US" altLang="zh-CN" sz="1600" b="1" dirty="0"/>
              <a:t>('x',n,n,'Type','integer','LowerBound',0,'UpperBound',1);</a:t>
            </a:r>
            <a:endParaRPr lang="zh-CN" altLang="zh-CN" sz="1600" dirty="0"/>
          </a:p>
          <a:p>
            <a:r>
              <a:rPr lang="en-US" altLang="zh-CN" sz="1600" b="1" dirty="0"/>
              <a:t>u=</a:t>
            </a:r>
            <a:r>
              <a:rPr lang="en-US" altLang="zh-CN" sz="1600" b="1" dirty="0" err="1"/>
              <a:t>optimvar</a:t>
            </a:r>
            <a:r>
              <a:rPr lang="en-US" altLang="zh-CN" sz="1600" b="1" dirty="0"/>
              <a:t>('u',n,'LowerBound',0)  %</a:t>
            </a:r>
            <a:r>
              <a:rPr lang="zh-CN" altLang="zh-CN" sz="1600" b="1" dirty="0"/>
              <a:t>序号变量</a:t>
            </a:r>
            <a:endParaRPr lang="zh-CN" altLang="zh-CN" sz="1600" dirty="0"/>
          </a:p>
          <a:p>
            <a:r>
              <a:rPr lang="en-US" altLang="zh-CN" sz="1600" b="1" dirty="0" err="1"/>
              <a:t>prob.Objective</a:t>
            </a:r>
            <a:r>
              <a:rPr lang="en-US" altLang="zh-CN" sz="1600" b="1" dirty="0"/>
              <a:t>=sum(sum(w.*x));</a:t>
            </a:r>
            <a:endParaRPr lang="zh-CN" altLang="zh-CN" sz="1600" dirty="0"/>
          </a:p>
          <a:p>
            <a:r>
              <a:rPr lang="en-US" altLang="zh-CN" sz="1600" b="1" dirty="0"/>
              <a:t>prob.Constraints.con1=[sum(x,2)==1; sum(x,1)'==1; u(1)==0];</a:t>
            </a:r>
            <a:endParaRPr lang="zh-CN" altLang="zh-CN" sz="1600" dirty="0"/>
          </a:p>
          <a:p>
            <a:r>
              <a:rPr lang="en-US" altLang="zh-CN" sz="1600" b="1" dirty="0"/>
              <a:t>con2 = [1&lt;=u(2:end); u(2:end)&lt;=14];</a:t>
            </a:r>
            <a:endParaRPr lang="zh-CN" altLang="zh-CN" sz="1600" dirty="0"/>
          </a:p>
          <a:p>
            <a:r>
              <a:rPr lang="en-US" altLang="zh-CN" sz="1600" b="1" dirty="0"/>
              <a:t>for </a:t>
            </a:r>
            <a:r>
              <a:rPr lang="en-US" altLang="zh-CN" sz="1600" b="1" dirty="0" err="1"/>
              <a:t>i</a:t>
            </a:r>
            <a:r>
              <a:rPr lang="en-US" altLang="zh-CN" sz="1600" b="1" dirty="0"/>
              <a:t>=1:n</a:t>
            </a:r>
            <a:endParaRPr lang="zh-CN" altLang="zh-CN" sz="1600" dirty="0"/>
          </a:p>
          <a:p>
            <a:r>
              <a:rPr lang="en-US" altLang="zh-CN" sz="1600" b="1" dirty="0"/>
              <a:t>    for j=2:n</a:t>
            </a:r>
            <a:endParaRPr lang="zh-CN" altLang="zh-CN" sz="1600" dirty="0"/>
          </a:p>
          <a:p>
            <a:r>
              <a:rPr lang="en-US" altLang="zh-CN" sz="1600" b="1" dirty="0"/>
              <a:t>        con2 =[con2; u(</a:t>
            </a:r>
            <a:r>
              <a:rPr lang="en-US" altLang="zh-CN" sz="1600" b="1" dirty="0" err="1"/>
              <a:t>i</a:t>
            </a:r>
            <a:r>
              <a:rPr lang="en-US" altLang="zh-CN" sz="1600" b="1" dirty="0"/>
              <a:t>)-u(j)+n*x(</a:t>
            </a:r>
            <a:r>
              <a:rPr lang="en-US" altLang="zh-CN" sz="1600" b="1" dirty="0" err="1"/>
              <a:t>i,j</a:t>
            </a:r>
            <a:r>
              <a:rPr lang="en-US" altLang="zh-CN" sz="1600" b="1" dirty="0"/>
              <a:t>)&lt;=n-1];</a:t>
            </a:r>
            <a:endParaRPr lang="zh-CN" altLang="zh-CN" sz="1600" dirty="0"/>
          </a:p>
          <a:p>
            <a:r>
              <a:rPr lang="en-US" altLang="zh-CN" sz="1600" b="1" dirty="0"/>
              <a:t>    end</a:t>
            </a:r>
            <a:endParaRPr lang="zh-CN" altLang="zh-CN" sz="1600" dirty="0"/>
          </a:p>
          <a:p>
            <a:r>
              <a:rPr lang="en-US" altLang="zh-CN" sz="1600" b="1" dirty="0"/>
              <a:t>end</a:t>
            </a:r>
            <a:endParaRPr lang="zh-CN" altLang="zh-CN" sz="1600" dirty="0"/>
          </a:p>
          <a:p>
            <a:r>
              <a:rPr lang="en-US" altLang="zh-CN" sz="1600" b="1" dirty="0"/>
              <a:t>prob.Constraints.con2 = con2;</a:t>
            </a:r>
            <a:endParaRPr lang="zh-CN" altLang="zh-CN" sz="1600" dirty="0"/>
          </a:p>
          <a:p>
            <a:r>
              <a:rPr lang="en-US" altLang="zh-CN" sz="1600" b="1" dirty="0"/>
              <a:t>[sol, </a:t>
            </a:r>
            <a:r>
              <a:rPr lang="en-US" altLang="zh-CN" sz="1600" b="1" dirty="0" err="1"/>
              <a:t>fval</a:t>
            </a:r>
            <a:r>
              <a:rPr lang="en-US" altLang="zh-CN" sz="1600" b="1" dirty="0"/>
              <a:t>, flag]=solve(prob)</a:t>
            </a:r>
            <a:endParaRPr lang="zh-CN" altLang="zh-CN" sz="1600" dirty="0"/>
          </a:p>
          <a:p>
            <a:r>
              <a:rPr lang="en-US" altLang="zh-CN" sz="1600" b="1" dirty="0"/>
              <a:t>xx=</a:t>
            </a:r>
            <a:r>
              <a:rPr lang="en-US" altLang="zh-CN" sz="1600" b="1" dirty="0" err="1"/>
              <a:t>sol.x</a:t>
            </a:r>
            <a:r>
              <a:rPr lang="en-US" altLang="zh-CN" sz="1600" b="1" dirty="0"/>
              <a:t>; [</a:t>
            </a:r>
            <a:r>
              <a:rPr lang="en-US" altLang="zh-CN" sz="1600" b="1" dirty="0" err="1"/>
              <a:t>i,j</a:t>
            </a:r>
            <a:r>
              <a:rPr lang="en-US" altLang="zh-CN" sz="1600" b="1" dirty="0"/>
              <a:t>]=find(xx); </a:t>
            </a:r>
            <a:endParaRPr lang="zh-CN" altLang="zh-CN" sz="1600" dirty="0"/>
          </a:p>
          <a:p>
            <a:r>
              <a:rPr lang="en-US" altLang="zh-CN" sz="1600" b="1" dirty="0" err="1"/>
              <a:t>fprintf</a:t>
            </a:r>
            <a:r>
              <a:rPr lang="en-US" altLang="zh-CN" sz="1600" b="1" dirty="0"/>
              <a:t>('</a:t>
            </a:r>
            <a:r>
              <a:rPr lang="en-US" altLang="zh-CN" sz="1600" b="1" dirty="0" err="1"/>
              <a:t>xij</a:t>
            </a:r>
            <a:r>
              <a:rPr lang="en-US" altLang="zh-CN" sz="1600" b="1" dirty="0"/>
              <a:t>=1</a:t>
            </a:r>
            <a:r>
              <a:rPr lang="zh-CN" altLang="zh-CN" sz="1600" b="1" dirty="0"/>
              <a:t>对应的行列位置如下：</a:t>
            </a:r>
            <a:r>
              <a:rPr lang="en-US" altLang="zh-CN" sz="1600" b="1" dirty="0"/>
              <a:t>\n')</a:t>
            </a:r>
            <a:endParaRPr lang="zh-CN" altLang="zh-CN" sz="1600" dirty="0"/>
          </a:p>
          <a:p>
            <a:r>
              <a:rPr lang="en-US" altLang="zh-CN" sz="1600" b="1" dirty="0" err="1"/>
              <a:t>ij</a:t>
            </a:r>
            <a:r>
              <a:rPr lang="en-US" altLang="zh-CN" sz="1600" b="1" dirty="0"/>
              <a:t>=[</a:t>
            </a:r>
            <a:r>
              <a:rPr lang="en-US" altLang="zh-CN" sz="1600" b="1" dirty="0" err="1"/>
              <a:t>i</a:t>
            </a:r>
            <a:r>
              <a:rPr lang="en-US" altLang="zh-CN" sz="1600" b="1" dirty="0"/>
              <a:t>'; j']</a:t>
            </a:r>
            <a:endParaRPr lang="zh-C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69418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253964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66517"/>
              </p:ext>
            </p:extLst>
          </p:nvPr>
        </p:nvGraphicFramePr>
        <p:xfrm>
          <a:off x="531813" y="3131296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131296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198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3411</TotalTime>
  <Words>1260</Words>
  <Application>Microsoft Office PowerPoint</Application>
  <PresentationFormat>全屏显示(4:3)</PresentationFormat>
  <Paragraphs>135</Paragraphs>
  <Slides>89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104" baseType="lpstr">
      <vt:lpstr>等线</vt:lpstr>
      <vt:lpstr>方正舒体</vt:lpstr>
      <vt:lpstr>华文楷体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sxj</cp:lastModifiedBy>
  <cp:revision>181</cp:revision>
  <dcterms:created xsi:type="dcterms:W3CDTF">2020-06-24T23:10:14Z</dcterms:created>
  <dcterms:modified xsi:type="dcterms:W3CDTF">2021-01-22T02:29:58Z</dcterms:modified>
</cp:coreProperties>
</file>